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258" r:id="rId4"/>
    <p:sldId id="259" r:id="rId5"/>
    <p:sldId id="260" r:id="rId6"/>
    <p:sldId id="273" r:id="rId7"/>
    <p:sldId id="268" r:id="rId8"/>
    <p:sldId id="274" r:id="rId9"/>
    <p:sldId id="275" r:id="rId10"/>
    <p:sldId id="276" r:id="rId11"/>
    <p:sldId id="261" r:id="rId12"/>
    <p:sldId id="262" r:id="rId13"/>
    <p:sldId id="279" r:id="rId14"/>
    <p:sldId id="280" r:id="rId15"/>
    <p:sldId id="281" r:id="rId16"/>
    <p:sldId id="283" r:id="rId17"/>
    <p:sldId id="284" r:id="rId18"/>
    <p:sldId id="285" r:id="rId19"/>
    <p:sldId id="286" r:id="rId20"/>
    <p:sldId id="269" r:id="rId21"/>
    <p:sldId id="287" r:id="rId22"/>
    <p:sldId id="291" r:id="rId23"/>
    <p:sldId id="288" r:id="rId24"/>
    <p:sldId id="292" r:id="rId25"/>
    <p:sldId id="294" r:id="rId26"/>
    <p:sldId id="293" r:id="rId27"/>
    <p:sldId id="290" r:id="rId28"/>
    <p:sldId id="277" r:id="rId29"/>
    <p:sldId id="270" r:id="rId30"/>
    <p:sldId id="264" r:id="rId31"/>
    <p:sldId id="271" r:id="rId32"/>
    <p:sldId id="272" r:id="rId33"/>
    <p:sldId id="26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9" autoAdjust="0"/>
    <p:restoredTop sz="96604" autoAdjust="0"/>
  </p:normalViewPr>
  <p:slideViewPr>
    <p:cSldViewPr snapToGrid="0" snapToObjects="1">
      <p:cViewPr varScale="1">
        <p:scale>
          <a:sx n="124" d="100"/>
          <a:sy n="124" d="100"/>
        </p:scale>
        <p:origin x="192" y="504"/>
      </p:cViewPr>
      <p:guideLst>
        <p:guide orient="horz" pos="2160"/>
        <p:guide pos="2880"/>
      </p:guideLst>
    </p:cSldViewPr>
  </p:slideViewPr>
  <p:outlineViewPr>
    <p:cViewPr>
      <p:scale>
        <a:sx n="33" d="100"/>
        <a:sy n="33" d="100"/>
      </p:scale>
      <p:origin x="0" y="-30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BCF1D6-F0C2-47D4-AFBA-48A7ABE0DEED}" type="datetimeFigureOut">
              <a:rPr lang="en-US" smtClean="0"/>
              <a:t>6/8/17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6990F9C-7786-4907-A9E6-06D67D1A6782}" type="slidenum">
              <a:rPr lang="en-US" smtClean="0"/>
              <a:t>‹#›</a:t>
            </a:fld>
            <a:endParaRPr lang="en-US"/>
          </a:p>
        </p:txBody>
      </p:sp>
    </p:spTree>
    <p:extLst>
      <p:ext uri="{BB962C8B-B14F-4D97-AF65-F5344CB8AC3E}">
        <p14:creationId xmlns:p14="http://schemas.microsoft.com/office/powerpoint/2010/main" val="198312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B134B18-D2ED-474B-8CA5-4EF63EEC7646}" type="datetimeFigureOut">
              <a:rPr lang="en-US" smtClean="0"/>
              <a:t>6/8/17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E2CD272-D915-4C1D-A2E5-1D2962F31C8F}" type="slidenum">
              <a:rPr lang="en-US" smtClean="0"/>
              <a:t>‹#›</a:t>
            </a:fld>
            <a:endParaRPr lang="en-US"/>
          </a:p>
        </p:txBody>
      </p:sp>
    </p:spTree>
    <p:extLst>
      <p:ext uri="{BB962C8B-B14F-4D97-AF65-F5344CB8AC3E}">
        <p14:creationId xmlns:p14="http://schemas.microsoft.com/office/powerpoint/2010/main" val="131208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a:t>
            </a:fld>
            <a:endParaRPr lang="en-US"/>
          </a:p>
        </p:txBody>
      </p:sp>
    </p:spTree>
    <p:extLst>
      <p:ext uri="{BB962C8B-B14F-4D97-AF65-F5344CB8AC3E}">
        <p14:creationId xmlns:p14="http://schemas.microsoft.com/office/powerpoint/2010/main" val="115737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10</a:t>
            </a:fld>
            <a:endParaRPr lang="en-US"/>
          </a:p>
        </p:txBody>
      </p:sp>
    </p:spTree>
    <p:extLst>
      <p:ext uri="{BB962C8B-B14F-4D97-AF65-F5344CB8AC3E}">
        <p14:creationId xmlns:p14="http://schemas.microsoft.com/office/powerpoint/2010/main" val="306600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11</a:t>
            </a:fld>
            <a:endParaRPr lang="en-US"/>
          </a:p>
        </p:txBody>
      </p:sp>
    </p:spTree>
    <p:extLst>
      <p:ext uri="{BB962C8B-B14F-4D97-AF65-F5344CB8AC3E}">
        <p14:creationId xmlns:p14="http://schemas.microsoft.com/office/powerpoint/2010/main" val="165436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12</a:t>
            </a:fld>
            <a:endParaRPr lang="en-US"/>
          </a:p>
        </p:txBody>
      </p:sp>
    </p:spTree>
    <p:extLst>
      <p:ext uri="{BB962C8B-B14F-4D97-AF65-F5344CB8AC3E}">
        <p14:creationId xmlns:p14="http://schemas.microsoft.com/office/powerpoint/2010/main" val="366450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13</a:t>
            </a:fld>
            <a:endParaRPr lang="en-US"/>
          </a:p>
        </p:txBody>
      </p:sp>
    </p:spTree>
    <p:extLst>
      <p:ext uri="{BB962C8B-B14F-4D97-AF65-F5344CB8AC3E}">
        <p14:creationId xmlns:p14="http://schemas.microsoft.com/office/powerpoint/2010/main" val="65292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14</a:t>
            </a:fld>
            <a:endParaRPr lang="en-US"/>
          </a:p>
        </p:txBody>
      </p:sp>
    </p:spTree>
    <p:extLst>
      <p:ext uri="{BB962C8B-B14F-4D97-AF65-F5344CB8AC3E}">
        <p14:creationId xmlns:p14="http://schemas.microsoft.com/office/powerpoint/2010/main" val="79973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CD272-D915-4C1D-A2E5-1D2962F31C8F}" type="slidenum">
              <a:rPr lang="en-US" smtClean="0"/>
              <a:t>15</a:t>
            </a:fld>
            <a:endParaRPr lang="en-US"/>
          </a:p>
        </p:txBody>
      </p:sp>
    </p:spTree>
    <p:extLst>
      <p:ext uri="{BB962C8B-B14F-4D97-AF65-F5344CB8AC3E}">
        <p14:creationId xmlns:p14="http://schemas.microsoft.com/office/powerpoint/2010/main" val="215880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16</a:t>
            </a:fld>
            <a:endParaRPr lang="en-US"/>
          </a:p>
        </p:txBody>
      </p:sp>
    </p:spTree>
    <p:extLst>
      <p:ext uri="{BB962C8B-B14F-4D97-AF65-F5344CB8AC3E}">
        <p14:creationId xmlns:p14="http://schemas.microsoft.com/office/powerpoint/2010/main" val="1710948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17</a:t>
            </a:fld>
            <a:endParaRPr lang="en-US"/>
          </a:p>
        </p:txBody>
      </p:sp>
    </p:spTree>
    <p:extLst>
      <p:ext uri="{BB962C8B-B14F-4D97-AF65-F5344CB8AC3E}">
        <p14:creationId xmlns:p14="http://schemas.microsoft.com/office/powerpoint/2010/main" val="57218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18</a:t>
            </a:fld>
            <a:endParaRPr lang="en-US"/>
          </a:p>
        </p:txBody>
      </p:sp>
    </p:spTree>
    <p:extLst>
      <p:ext uri="{BB962C8B-B14F-4D97-AF65-F5344CB8AC3E}">
        <p14:creationId xmlns:p14="http://schemas.microsoft.com/office/powerpoint/2010/main" val="215570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19</a:t>
            </a:fld>
            <a:endParaRPr lang="en-US"/>
          </a:p>
        </p:txBody>
      </p:sp>
    </p:spTree>
    <p:extLst>
      <p:ext uri="{BB962C8B-B14F-4D97-AF65-F5344CB8AC3E}">
        <p14:creationId xmlns:p14="http://schemas.microsoft.com/office/powerpoint/2010/main" val="58300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2</a:t>
            </a:fld>
            <a:endParaRPr lang="en-US"/>
          </a:p>
        </p:txBody>
      </p:sp>
    </p:spTree>
    <p:extLst>
      <p:ext uri="{BB962C8B-B14F-4D97-AF65-F5344CB8AC3E}">
        <p14:creationId xmlns:p14="http://schemas.microsoft.com/office/powerpoint/2010/main" val="69528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CD272-D915-4C1D-A2E5-1D2962F31C8F}" type="slidenum">
              <a:rPr lang="en-US" smtClean="0"/>
              <a:t>20</a:t>
            </a:fld>
            <a:endParaRPr lang="en-US"/>
          </a:p>
        </p:txBody>
      </p:sp>
    </p:spTree>
    <p:extLst>
      <p:ext uri="{BB962C8B-B14F-4D97-AF65-F5344CB8AC3E}">
        <p14:creationId xmlns:p14="http://schemas.microsoft.com/office/powerpoint/2010/main" val="165121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CD272-D915-4C1D-A2E5-1D2962F31C8F}" type="slidenum">
              <a:rPr lang="en-US" smtClean="0"/>
              <a:t>21</a:t>
            </a:fld>
            <a:endParaRPr lang="en-US"/>
          </a:p>
        </p:txBody>
      </p:sp>
    </p:spTree>
    <p:extLst>
      <p:ext uri="{BB962C8B-B14F-4D97-AF65-F5344CB8AC3E}">
        <p14:creationId xmlns:p14="http://schemas.microsoft.com/office/powerpoint/2010/main" val="1739246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22</a:t>
            </a:fld>
            <a:endParaRPr lang="en-US"/>
          </a:p>
        </p:txBody>
      </p:sp>
    </p:spTree>
    <p:extLst>
      <p:ext uri="{BB962C8B-B14F-4D97-AF65-F5344CB8AC3E}">
        <p14:creationId xmlns:p14="http://schemas.microsoft.com/office/powerpoint/2010/main" val="51764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23</a:t>
            </a:fld>
            <a:endParaRPr lang="en-US"/>
          </a:p>
        </p:txBody>
      </p:sp>
    </p:spTree>
    <p:extLst>
      <p:ext uri="{BB962C8B-B14F-4D97-AF65-F5344CB8AC3E}">
        <p14:creationId xmlns:p14="http://schemas.microsoft.com/office/powerpoint/2010/main" val="50202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25</a:t>
            </a:fld>
            <a:endParaRPr lang="en-US"/>
          </a:p>
        </p:txBody>
      </p:sp>
    </p:spTree>
    <p:extLst>
      <p:ext uri="{BB962C8B-B14F-4D97-AF65-F5344CB8AC3E}">
        <p14:creationId xmlns:p14="http://schemas.microsoft.com/office/powerpoint/2010/main" val="3423618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CD272-D915-4C1D-A2E5-1D2962F31C8F}" type="slidenum">
              <a:rPr lang="en-US" smtClean="0"/>
              <a:t>27</a:t>
            </a:fld>
            <a:endParaRPr lang="en-US"/>
          </a:p>
        </p:txBody>
      </p:sp>
    </p:spTree>
    <p:extLst>
      <p:ext uri="{BB962C8B-B14F-4D97-AF65-F5344CB8AC3E}">
        <p14:creationId xmlns:p14="http://schemas.microsoft.com/office/powerpoint/2010/main" val="2587360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CD272-D915-4C1D-A2E5-1D2962F31C8F}" type="slidenum">
              <a:rPr lang="en-US" smtClean="0"/>
              <a:t>28</a:t>
            </a:fld>
            <a:endParaRPr lang="en-US"/>
          </a:p>
        </p:txBody>
      </p:sp>
    </p:spTree>
    <p:extLst>
      <p:ext uri="{BB962C8B-B14F-4D97-AF65-F5344CB8AC3E}">
        <p14:creationId xmlns:p14="http://schemas.microsoft.com/office/powerpoint/2010/main" val="134696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29</a:t>
            </a:fld>
            <a:endParaRPr lang="en-US"/>
          </a:p>
        </p:txBody>
      </p:sp>
    </p:spTree>
    <p:extLst>
      <p:ext uri="{BB962C8B-B14F-4D97-AF65-F5344CB8AC3E}">
        <p14:creationId xmlns:p14="http://schemas.microsoft.com/office/powerpoint/2010/main" val="364577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30</a:t>
            </a:fld>
            <a:endParaRPr lang="en-US"/>
          </a:p>
        </p:txBody>
      </p:sp>
    </p:spTree>
    <p:extLst>
      <p:ext uri="{BB962C8B-B14F-4D97-AF65-F5344CB8AC3E}">
        <p14:creationId xmlns:p14="http://schemas.microsoft.com/office/powerpoint/2010/main" val="39525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31</a:t>
            </a:fld>
            <a:endParaRPr lang="en-US"/>
          </a:p>
        </p:txBody>
      </p:sp>
    </p:spTree>
    <p:extLst>
      <p:ext uri="{BB962C8B-B14F-4D97-AF65-F5344CB8AC3E}">
        <p14:creationId xmlns:p14="http://schemas.microsoft.com/office/powerpoint/2010/main" val="264083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3</a:t>
            </a:fld>
            <a:endParaRPr lang="en-US"/>
          </a:p>
        </p:txBody>
      </p:sp>
    </p:spTree>
    <p:extLst>
      <p:ext uri="{BB962C8B-B14F-4D97-AF65-F5344CB8AC3E}">
        <p14:creationId xmlns:p14="http://schemas.microsoft.com/office/powerpoint/2010/main" val="2196645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32</a:t>
            </a:fld>
            <a:endParaRPr lang="en-US"/>
          </a:p>
        </p:txBody>
      </p:sp>
    </p:spTree>
    <p:extLst>
      <p:ext uri="{BB962C8B-B14F-4D97-AF65-F5344CB8AC3E}">
        <p14:creationId xmlns:p14="http://schemas.microsoft.com/office/powerpoint/2010/main" val="2345198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33</a:t>
            </a:fld>
            <a:endParaRPr lang="en-US"/>
          </a:p>
        </p:txBody>
      </p:sp>
    </p:spTree>
    <p:extLst>
      <p:ext uri="{BB962C8B-B14F-4D97-AF65-F5344CB8AC3E}">
        <p14:creationId xmlns:p14="http://schemas.microsoft.com/office/powerpoint/2010/main" val="385233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4</a:t>
            </a:fld>
            <a:endParaRPr lang="en-US"/>
          </a:p>
        </p:txBody>
      </p:sp>
    </p:spTree>
    <p:extLst>
      <p:ext uri="{BB962C8B-B14F-4D97-AF65-F5344CB8AC3E}">
        <p14:creationId xmlns:p14="http://schemas.microsoft.com/office/powerpoint/2010/main" val="201101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5</a:t>
            </a:fld>
            <a:endParaRPr lang="en-US"/>
          </a:p>
        </p:txBody>
      </p:sp>
    </p:spTree>
    <p:extLst>
      <p:ext uri="{BB962C8B-B14F-4D97-AF65-F5344CB8AC3E}">
        <p14:creationId xmlns:p14="http://schemas.microsoft.com/office/powerpoint/2010/main" val="278723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6</a:t>
            </a:fld>
            <a:endParaRPr lang="en-US"/>
          </a:p>
        </p:txBody>
      </p:sp>
    </p:spTree>
    <p:extLst>
      <p:ext uri="{BB962C8B-B14F-4D97-AF65-F5344CB8AC3E}">
        <p14:creationId xmlns:p14="http://schemas.microsoft.com/office/powerpoint/2010/main" val="213242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7</a:t>
            </a:fld>
            <a:endParaRPr lang="en-US"/>
          </a:p>
        </p:txBody>
      </p:sp>
    </p:spTree>
    <p:extLst>
      <p:ext uri="{BB962C8B-B14F-4D97-AF65-F5344CB8AC3E}">
        <p14:creationId xmlns:p14="http://schemas.microsoft.com/office/powerpoint/2010/main" val="144406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8</a:t>
            </a:fld>
            <a:endParaRPr lang="en-US"/>
          </a:p>
        </p:txBody>
      </p:sp>
    </p:spTree>
    <p:extLst>
      <p:ext uri="{BB962C8B-B14F-4D97-AF65-F5344CB8AC3E}">
        <p14:creationId xmlns:p14="http://schemas.microsoft.com/office/powerpoint/2010/main" val="43241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CD272-D915-4C1D-A2E5-1D2962F31C8F}" type="slidenum">
              <a:rPr lang="en-US" smtClean="0"/>
              <a:t>9</a:t>
            </a:fld>
            <a:endParaRPr lang="en-US"/>
          </a:p>
        </p:txBody>
      </p:sp>
    </p:spTree>
    <p:extLst>
      <p:ext uri="{BB962C8B-B14F-4D97-AF65-F5344CB8AC3E}">
        <p14:creationId xmlns:p14="http://schemas.microsoft.com/office/powerpoint/2010/main" val="2554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6/8/17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6/8/17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6/8/17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6/8/17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6/8/17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6/8/17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meziongsa.com/"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mailto:userid@ameziongsa.com" TargetMode="External"/><Relationship Id="rId4" Type="http://schemas.openxmlformats.org/officeDocument/2006/relationships/hyperlink" Target="mailto:pg1ccdsaed@ameziongsa.com"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http://www.ameziongsa.com/"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hyperlink" Target="http://www.ameziongsa.com/"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JESadler@amezhqt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userid@ameziongsa.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Office 365 Integration</a:t>
            </a:r>
            <a:endParaRPr lang="en-US" dirty="0"/>
          </a:p>
        </p:txBody>
      </p:sp>
      <p:sp>
        <p:nvSpPr>
          <p:cNvPr id="3" name="Subtitle 2"/>
          <p:cNvSpPr>
            <a:spLocks noGrp="1"/>
          </p:cNvSpPr>
          <p:nvPr>
            <p:ph type="subTitle" idx="1"/>
          </p:nvPr>
        </p:nvSpPr>
        <p:spPr/>
        <p:txBody>
          <a:bodyPr>
            <a:normAutofit/>
          </a:bodyPr>
          <a:lstStyle/>
          <a:p>
            <a:r>
              <a:rPr lang="en-US" sz="3600" dirty="0"/>
              <a:t>Three Step Process</a:t>
            </a:r>
          </a:p>
        </p:txBody>
      </p:sp>
    </p:spTree>
    <p:extLst>
      <p:ext uri="{BB962C8B-B14F-4D97-AF65-F5344CB8AC3E}">
        <p14:creationId xmlns:p14="http://schemas.microsoft.com/office/powerpoint/2010/main" val="588337705"/>
      </p:ext>
    </p:extLst>
  </p:cSld>
  <p:clrMapOvr>
    <a:masterClrMapping/>
  </p:clrMapOvr>
  <mc:AlternateContent xmlns:mc="http://schemas.openxmlformats.org/markup-compatibility/2006">
    <mc:Choice xmlns:p14="http://schemas.microsoft.com/office/powerpoint/2010/main" Requires="p14">
      <p:transition spd="slow" p14:dur="2000" advTm="6478"/>
    </mc:Choice>
    <mc:Fallback>
      <p:transition spd="slow" advTm="647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Download Apps</a:t>
            </a:r>
          </a:p>
        </p:txBody>
      </p:sp>
      <p:sp>
        <p:nvSpPr>
          <p:cNvPr id="3" name="Content Placeholder 2"/>
          <p:cNvSpPr>
            <a:spLocks noGrp="1"/>
          </p:cNvSpPr>
          <p:nvPr>
            <p:ph idx="1"/>
          </p:nvPr>
        </p:nvSpPr>
        <p:spPr>
          <a:xfrm>
            <a:off x="739775" y="2625631"/>
            <a:ext cx="7662864" cy="3267169"/>
          </a:xfrm>
        </p:spPr>
        <p:txBody>
          <a:bodyPr>
            <a:normAutofit/>
          </a:bodyPr>
          <a:lstStyle/>
          <a:p>
            <a:r>
              <a:rPr lang="en-US" sz="2400" dirty="0"/>
              <a:t>Once you have activated the app and created the folder, you can close it;</a:t>
            </a:r>
          </a:p>
          <a:p>
            <a:endParaRPr lang="en-US" sz="2400" dirty="0"/>
          </a:p>
        </p:txBody>
      </p:sp>
      <p:pic>
        <p:nvPicPr>
          <p:cNvPr id="4" name="Picture 3"/>
          <p:cNvPicPr>
            <a:picLocks noChangeAspect="1"/>
          </p:cNvPicPr>
          <p:nvPr/>
        </p:nvPicPr>
        <p:blipFill>
          <a:blip r:embed="rId3"/>
          <a:stretch>
            <a:fillRect/>
          </a:stretch>
        </p:blipFill>
        <p:spPr>
          <a:xfrm>
            <a:off x="739775" y="3547423"/>
            <a:ext cx="7662864" cy="3131673"/>
          </a:xfrm>
          <a:prstGeom prst="rect">
            <a:avLst/>
          </a:prstGeom>
        </p:spPr>
      </p:pic>
      <p:cxnSp>
        <p:nvCxnSpPr>
          <p:cNvPr id="6" name="Straight Arrow Connector 5"/>
          <p:cNvCxnSpPr/>
          <p:nvPr/>
        </p:nvCxnSpPr>
        <p:spPr>
          <a:xfrm flipH="1" flipV="1">
            <a:off x="1162915" y="3866657"/>
            <a:ext cx="1802296" cy="10999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739557"/>
      </p:ext>
    </p:extLst>
  </p:cSld>
  <p:clrMapOvr>
    <a:masterClrMapping/>
  </p:clrMapOvr>
  <mc:AlternateContent xmlns:mc="http://schemas.openxmlformats.org/markup-compatibility/2006">
    <mc:Choice xmlns:p14="http://schemas.microsoft.com/office/powerpoint/2010/main" Requires="p14">
      <p:transition spd="slow" p14:dur="2000" advTm="6935"/>
    </mc:Choice>
    <mc:Fallback>
      <p:transition spd="slow" advTm="693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347"/>
            <a:ext cx="8229600" cy="1143000"/>
          </a:xfrm>
        </p:spPr>
        <p:txBody>
          <a:bodyPr/>
          <a:lstStyle/>
          <a:p>
            <a:r>
              <a:rPr lang="en-US" b="1" dirty="0"/>
              <a:t>YOU’RE FINISHED WITH STEP ONE!!! </a:t>
            </a:r>
            <a:endParaRPr lang="en-US" dirty="0"/>
          </a:p>
        </p:txBody>
      </p:sp>
      <p:sp>
        <p:nvSpPr>
          <p:cNvPr id="3" name="Content Placeholder 2"/>
          <p:cNvSpPr>
            <a:spLocks noGrp="1"/>
          </p:cNvSpPr>
          <p:nvPr>
            <p:ph idx="1"/>
          </p:nvPr>
        </p:nvSpPr>
        <p:spPr>
          <a:xfrm>
            <a:off x="606211" y="2544063"/>
            <a:ext cx="7972710" cy="3267169"/>
          </a:xfrm>
        </p:spPr>
        <p:txBody>
          <a:bodyPr>
            <a:noAutofit/>
          </a:bodyPr>
          <a:lstStyle/>
          <a:p>
            <a:r>
              <a:rPr lang="en-US" sz="2400" dirty="0"/>
              <a:t>Also, make sure you download the apps for Office 365 from the Google or Apple Store for your mobile devices. It will allow you to use the features on your tablet or smart device.</a:t>
            </a:r>
          </a:p>
          <a:p>
            <a:r>
              <a:rPr lang="en-US" sz="2400" dirty="0"/>
              <a:t>Begin to become familiar with Office 365. </a:t>
            </a:r>
          </a:p>
          <a:p>
            <a:r>
              <a:rPr lang="en-US" sz="2400" dirty="0"/>
              <a:t>Should you have questions about Office 365, you can go to the support feature on your portal page and they will help you. </a:t>
            </a:r>
          </a:p>
          <a:p>
            <a:r>
              <a:rPr lang="en-US" sz="2400" dirty="0"/>
              <a:t>You're all set with Phase One!  </a:t>
            </a:r>
          </a:p>
        </p:txBody>
      </p:sp>
    </p:spTree>
    <p:extLst>
      <p:ext uri="{BB962C8B-B14F-4D97-AF65-F5344CB8AC3E}">
        <p14:creationId xmlns:p14="http://schemas.microsoft.com/office/powerpoint/2010/main" val="1559708635"/>
      </p:ext>
    </p:extLst>
  </p:cSld>
  <p:clrMapOvr>
    <a:masterClrMapping/>
  </p:clrMapOvr>
  <mc:AlternateContent xmlns:mc="http://schemas.openxmlformats.org/markup-compatibility/2006">
    <mc:Choice xmlns:p14="http://schemas.microsoft.com/office/powerpoint/2010/main" Requires="p14">
      <p:transition spd="slow" p14:dur="2000" advTm="11902"/>
    </mc:Choice>
    <mc:Fallback>
      <p:transition spd="slow" advTm="1190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508100"/>
            <a:ext cx="7947025" cy="3584475"/>
          </a:xfrm>
        </p:spPr>
        <p:txBody>
          <a:bodyPr>
            <a:noAutofit/>
          </a:bodyPr>
          <a:lstStyle/>
          <a:p>
            <a:r>
              <a:rPr lang="en-US" sz="2400" dirty="0"/>
              <a:t>Now that you’ve downloaded 365, the next step is to login to the </a:t>
            </a:r>
            <a:r>
              <a:rPr lang="en-US" sz="2400" dirty="0" err="1"/>
              <a:t>AMEZionGSA</a:t>
            </a:r>
            <a:r>
              <a:rPr lang="en-US" sz="2400" dirty="0"/>
              <a:t> website. </a:t>
            </a:r>
          </a:p>
          <a:p>
            <a:r>
              <a:rPr lang="en-US" sz="2400" dirty="0"/>
              <a:t>This is the portal we will use to access our Quarterly Conference Forms and other forms in the future. </a:t>
            </a:r>
          </a:p>
        </p:txBody>
      </p:sp>
      <p:sp>
        <p:nvSpPr>
          <p:cNvPr id="7" name="Title 1"/>
          <p:cNvSpPr>
            <a:spLocks noGrp="1"/>
          </p:cNvSpPr>
          <p:nvPr>
            <p:ph type="title"/>
          </p:nvPr>
        </p:nvSpPr>
        <p:spPr>
          <a:xfrm>
            <a:off x="457200" y="484037"/>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4200929859"/>
      </p:ext>
    </p:extLst>
  </p:cSld>
  <p:clrMapOvr>
    <a:masterClrMapping/>
  </p:clrMapOvr>
  <mc:AlternateContent xmlns:mc="http://schemas.openxmlformats.org/markup-compatibility/2006">
    <mc:Choice xmlns:p14="http://schemas.microsoft.com/office/powerpoint/2010/main" Requires="p14">
      <p:transition spd="slow" p14:dur="2000" advTm="11856"/>
    </mc:Choice>
    <mc:Fallback>
      <p:transition spd="slow" advTm="1185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37"/>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
        <p:nvSpPr>
          <p:cNvPr id="3" name="Content Placeholder 2"/>
          <p:cNvSpPr>
            <a:spLocks noGrp="1"/>
          </p:cNvSpPr>
          <p:nvPr>
            <p:ph idx="1"/>
          </p:nvPr>
        </p:nvSpPr>
        <p:spPr>
          <a:xfrm>
            <a:off x="739775" y="2503330"/>
            <a:ext cx="7662864" cy="2426208"/>
          </a:xfrm>
        </p:spPr>
        <p:txBody>
          <a:bodyPr>
            <a:normAutofit fontScale="62500" lnSpcReduction="20000"/>
          </a:bodyPr>
          <a:lstStyle/>
          <a:p>
            <a:r>
              <a:rPr lang="en-US" sz="4700" dirty="0"/>
              <a:t>Please follow these steps to access the forms.</a:t>
            </a:r>
          </a:p>
          <a:p>
            <a:pPr lvl="0"/>
            <a:r>
              <a:rPr lang="en-US" sz="4700" dirty="0"/>
              <a:t>Go to your web portal (Google Chrome, Firefox, Edge, etc.) and type in </a:t>
            </a:r>
            <a:r>
              <a:rPr lang="en-US" sz="4700" u="sng" dirty="0">
                <a:hlinkClick r:id="rId3"/>
              </a:rPr>
              <a:t>www.ameziongsa.com</a:t>
            </a:r>
            <a:r>
              <a:rPr lang="en-US" sz="6400" dirty="0"/>
              <a:t>,</a:t>
            </a:r>
          </a:p>
          <a:p>
            <a:pPr lvl="0"/>
            <a:endParaRPr lang="en-US" sz="6400" dirty="0"/>
          </a:p>
          <a:p>
            <a:endParaRPr lang="en-US" dirty="0"/>
          </a:p>
        </p:txBody>
      </p:sp>
      <p:pic>
        <p:nvPicPr>
          <p:cNvPr id="5" name="Picture 4"/>
          <p:cNvPicPr>
            <a:picLocks noChangeAspect="1"/>
          </p:cNvPicPr>
          <p:nvPr/>
        </p:nvPicPr>
        <p:blipFill rotWithShape="1">
          <a:blip r:embed="rId4"/>
          <a:srcRect b="53317"/>
          <a:stretch/>
        </p:blipFill>
        <p:spPr>
          <a:xfrm>
            <a:off x="847614" y="4696225"/>
            <a:ext cx="7676769" cy="1869896"/>
          </a:xfrm>
          <a:prstGeom prst="rect">
            <a:avLst/>
          </a:prstGeom>
        </p:spPr>
      </p:pic>
    </p:spTree>
    <p:extLst>
      <p:ext uri="{BB962C8B-B14F-4D97-AF65-F5344CB8AC3E}">
        <p14:creationId xmlns:p14="http://schemas.microsoft.com/office/powerpoint/2010/main" val="1091242024"/>
      </p:ext>
    </p:extLst>
  </p:cSld>
  <p:clrMapOvr>
    <a:masterClrMapping/>
  </p:clrMapOvr>
  <mc:AlternateContent xmlns:mc="http://schemas.openxmlformats.org/markup-compatibility/2006">
    <mc:Choice xmlns:p14="http://schemas.microsoft.com/office/powerpoint/2010/main" Requires="p14">
      <p:transition spd="slow" p14:dur="2000" advTm="8194"/>
    </mc:Choice>
    <mc:Fallback>
      <p:transition spd="slow" advTm="819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175" y="2465293"/>
            <a:ext cx="7662864" cy="1558067"/>
          </a:xfrm>
        </p:spPr>
        <p:txBody>
          <a:bodyPr>
            <a:noAutofit/>
          </a:bodyPr>
          <a:lstStyle/>
          <a:p>
            <a:pPr lvl="0"/>
            <a:r>
              <a:rPr lang="en-US" sz="2400" dirty="0"/>
              <a:t>Once you type in the website you should arrive at the screen below:</a:t>
            </a:r>
          </a:p>
          <a:p>
            <a:pPr lvl="0"/>
            <a:endParaRPr lang="en-US" sz="2400" dirty="0"/>
          </a:p>
          <a:p>
            <a:pPr lvl="0"/>
            <a:endParaRPr lang="en-US" sz="2400" dirty="0"/>
          </a:p>
          <a:p>
            <a:pPr lvl="0"/>
            <a:r>
              <a:rPr lang="en-US" sz="2400" dirty="0"/>
              <a:t>.</a:t>
            </a:r>
          </a:p>
          <a:p>
            <a:endParaRPr lang="en-US" sz="2400" dirty="0"/>
          </a:p>
        </p:txBody>
      </p:sp>
      <p:sp>
        <p:nvSpPr>
          <p:cNvPr id="5" name="AutoShape 4" descr="Displaying image.png"/>
          <p:cNvSpPr>
            <a:spLocks noChangeAspect="1" noChangeArrowheads="1"/>
          </p:cNvSpPr>
          <p:nvPr/>
        </p:nvSpPr>
        <p:spPr bwMode="auto">
          <a:xfrm>
            <a:off x="307975" y="-4492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splaying 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isplaying 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isplaying imag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765175" y="3354638"/>
            <a:ext cx="7445567" cy="3238393"/>
          </a:xfrm>
          <a:prstGeom prst="rect">
            <a:avLst/>
          </a:prstGeom>
        </p:spPr>
      </p:pic>
      <p:sp>
        <p:nvSpPr>
          <p:cNvPr id="12" name="Title 1"/>
          <p:cNvSpPr txBox="1">
            <a:spLocks/>
          </p:cNvSpPr>
          <p:nvPr/>
        </p:nvSpPr>
        <p:spPr>
          <a:xfrm>
            <a:off x="457200" y="48403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b="1" smtClean="0"/>
              <a:t>Step Two: </a:t>
            </a:r>
            <a:br>
              <a:rPr lang="en-US" b="1" smtClean="0"/>
            </a:br>
            <a:r>
              <a:rPr lang="en-US" sz="3600" b="1" smtClean="0"/>
              <a:t>www.AMEZionGSA.com </a:t>
            </a:r>
            <a:br>
              <a:rPr lang="en-US" sz="3600" b="1" smtClean="0"/>
            </a:br>
            <a:r>
              <a:rPr lang="en-US" sz="3600" b="1" smtClean="0"/>
              <a:t>Integration</a:t>
            </a:r>
            <a:endParaRPr lang="en-US" sz="3600" dirty="0"/>
          </a:p>
        </p:txBody>
      </p:sp>
    </p:spTree>
    <p:extLst>
      <p:ext uri="{BB962C8B-B14F-4D97-AF65-F5344CB8AC3E}">
        <p14:creationId xmlns:p14="http://schemas.microsoft.com/office/powerpoint/2010/main" val="701213154"/>
      </p:ext>
    </p:extLst>
  </p:cSld>
  <p:clrMapOvr>
    <a:masterClrMapping/>
  </p:clrMapOvr>
  <mc:AlternateContent xmlns:mc="http://schemas.openxmlformats.org/markup-compatibility/2006">
    <mc:Choice xmlns:p14="http://schemas.microsoft.com/office/powerpoint/2010/main" Requires="p14">
      <p:transition spd="slow" p14:dur="2000" advTm="12222"/>
    </mc:Choice>
    <mc:Fallback>
      <p:transition spd="slow" advTm="1222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425148"/>
            <a:ext cx="7662864" cy="3100051"/>
          </a:xfrm>
        </p:spPr>
        <p:txBody>
          <a:bodyPr/>
          <a:lstStyle/>
          <a:p>
            <a:r>
              <a:rPr lang="en-US" sz="2400" dirty="0"/>
              <a:t>Click Records and it will take you to this screen. </a:t>
            </a:r>
          </a:p>
          <a:p>
            <a:r>
              <a:rPr lang="en-US" sz="2400" dirty="0"/>
              <a:t>Conference Forms should appear and then you click-Get Started</a:t>
            </a:r>
            <a:r>
              <a:rPr lang="en-US" dirty="0"/>
              <a:t>.</a:t>
            </a:r>
          </a:p>
          <a:p>
            <a:endParaRPr lang="en-US" dirty="0"/>
          </a:p>
        </p:txBody>
      </p:sp>
      <p:pic>
        <p:nvPicPr>
          <p:cNvPr id="4" name="Picture 3"/>
          <p:cNvPicPr>
            <a:picLocks noChangeAspect="1"/>
          </p:cNvPicPr>
          <p:nvPr/>
        </p:nvPicPr>
        <p:blipFill>
          <a:blip r:embed="rId3"/>
          <a:stretch>
            <a:fillRect/>
          </a:stretch>
        </p:blipFill>
        <p:spPr>
          <a:xfrm>
            <a:off x="739775" y="3935002"/>
            <a:ext cx="8003113" cy="2922998"/>
          </a:xfrm>
          <a:prstGeom prst="rect">
            <a:avLst/>
          </a:prstGeom>
        </p:spPr>
      </p:pic>
      <p:sp>
        <p:nvSpPr>
          <p:cNvPr id="8" name="Title 1"/>
          <p:cNvSpPr>
            <a:spLocks noGrp="1"/>
          </p:cNvSpPr>
          <p:nvPr>
            <p:ph type="title"/>
          </p:nvPr>
        </p:nvSpPr>
        <p:spPr>
          <a:xfrm>
            <a:off x="457200" y="484037"/>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425373972"/>
      </p:ext>
    </p:extLst>
  </p:cSld>
  <p:clrMapOvr>
    <a:masterClrMapping/>
  </p:clrMapOvr>
  <mc:AlternateContent xmlns:mc="http://schemas.openxmlformats.org/markup-compatibility/2006">
    <mc:Choice xmlns:p14="http://schemas.microsoft.com/office/powerpoint/2010/main" Requires="p14">
      <p:transition spd="slow" p14:dur="2000" advTm="8999"/>
    </mc:Choice>
    <mc:Fallback>
      <p:transition spd="slow" advTm="899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325190"/>
            <a:ext cx="7662864" cy="3712074"/>
          </a:xfrm>
        </p:spPr>
        <p:txBody>
          <a:bodyPr/>
          <a:lstStyle/>
          <a:p>
            <a:r>
              <a:rPr lang="en-US" dirty="0"/>
              <a:t>You should now see this screen. You will then type in your </a:t>
            </a:r>
            <a:r>
              <a:rPr lang="en-US" dirty="0">
                <a:hlinkClick r:id="rId3"/>
              </a:rPr>
              <a:t>userid@ameziongsa.com</a:t>
            </a:r>
            <a:r>
              <a:rPr lang="en-US" dirty="0"/>
              <a:t> (i.e., ABC</a:t>
            </a:r>
            <a:r>
              <a:rPr lang="en-US" dirty="0">
                <a:hlinkClick r:id="rId4"/>
              </a:rPr>
              <a:t>ccdsaed@ameziongsa.com</a:t>
            </a:r>
            <a:r>
              <a:rPr lang="en-US" dirty="0"/>
              <a:t>) and the initial password you will use is p@ssw0rd. </a:t>
            </a:r>
          </a:p>
          <a:p>
            <a:endParaRPr lang="en-US" dirty="0"/>
          </a:p>
        </p:txBody>
      </p:sp>
      <p:pic>
        <p:nvPicPr>
          <p:cNvPr id="4" name="Picture 3"/>
          <p:cNvPicPr>
            <a:picLocks noChangeAspect="1"/>
          </p:cNvPicPr>
          <p:nvPr/>
        </p:nvPicPr>
        <p:blipFill>
          <a:blip r:embed="rId5"/>
          <a:stretch>
            <a:fillRect/>
          </a:stretch>
        </p:blipFill>
        <p:spPr>
          <a:xfrm>
            <a:off x="1704182" y="3409406"/>
            <a:ext cx="5734050" cy="3448593"/>
          </a:xfrm>
          <a:prstGeom prst="rect">
            <a:avLst/>
          </a:prstGeom>
        </p:spPr>
      </p:pic>
      <p:sp>
        <p:nvSpPr>
          <p:cNvPr id="8" name="Title 1"/>
          <p:cNvSpPr>
            <a:spLocks noGrp="1"/>
          </p:cNvSpPr>
          <p:nvPr>
            <p:ph type="title"/>
          </p:nvPr>
        </p:nvSpPr>
        <p:spPr>
          <a:xfrm>
            <a:off x="457200" y="484037"/>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656115678"/>
      </p:ext>
    </p:extLst>
  </p:cSld>
  <p:clrMapOvr>
    <a:masterClrMapping/>
  </p:clrMapOvr>
  <mc:AlternateContent xmlns:mc="http://schemas.openxmlformats.org/markup-compatibility/2006">
    <mc:Choice xmlns:p14="http://schemas.microsoft.com/office/powerpoint/2010/main" Requires="p14">
      <p:transition spd="slow" p14:dur="2000" advTm="8993"/>
    </mc:Choice>
    <mc:Fallback>
      <p:transition spd="slow" advTm="89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You will then see the screen below.  Once you see this screen, click </a:t>
            </a:r>
            <a:r>
              <a:rPr lang="en-US" sz="2400" dirty="0" smtClean="0"/>
              <a:t>“Import </a:t>
            </a:r>
            <a:r>
              <a:rPr lang="en-US" sz="2400" dirty="0"/>
              <a:t>Excel </a:t>
            </a:r>
            <a:r>
              <a:rPr lang="en-US" sz="2400" dirty="0" smtClean="0"/>
              <a:t>File”.</a:t>
            </a:r>
            <a:endParaRPr lang="en-US" sz="2400" dirty="0"/>
          </a:p>
          <a:p>
            <a:endParaRPr lang="en-US" dirty="0"/>
          </a:p>
        </p:txBody>
      </p:sp>
      <p:pic>
        <p:nvPicPr>
          <p:cNvPr id="4" name="Picture 3"/>
          <p:cNvPicPr>
            <a:picLocks noChangeAspect="1"/>
          </p:cNvPicPr>
          <p:nvPr/>
        </p:nvPicPr>
        <p:blipFill rotWithShape="1">
          <a:blip r:embed="rId3"/>
          <a:srcRect l="1564" t="13580" r="4932" b="35185"/>
          <a:stretch/>
        </p:blipFill>
        <p:spPr>
          <a:xfrm>
            <a:off x="41096" y="3812131"/>
            <a:ext cx="9102904" cy="733744"/>
          </a:xfrm>
          <a:prstGeom prst="rect">
            <a:avLst/>
          </a:prstGeom>
        </p:spPr>
      </p:pic>
      <p:sp>
        <p:nvSpPr>
          <p:cNvPr id="8" name="Title 1"/>
          <p:cNvSpPr>
            <a:spLocks noGrp="1"/>
          </p:cNvSpPr>
          <p:nvPr>
            <p:ph type="title"/>
          </p:nvPr>
        </p:nvSpPr>
        <p:spPr>
          <a:xfrm>
            <a:off x="457200" y="484037"/>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616595397"/>
      </p:ext>
    </p:extLst>
  </p:cSld>
  <p:clrMapOvr>
    <a:masterClrMapping/>
  </p:clrMapOvr>
  <mc:AlternateContent xmlns:mc="http://schemas.openxmlformats.org/markup-compatibility/2006">
    <mc:Choice xmlns:p14="http://schemas.microsoft.com/office/powerpoint/2010/main" Requires="p14">
      <p:transition spd="slow" p14:dur="2000" advTm="11860"/>
    </mc:Choice>
    <mc:Fallback>
      <p:transition spd="slow" advTm="1186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140" y="2534194"/>
            <a:ext cx="4171860" cy="3333252"/>
          </a:xfrm>
        </p:spPr>
        <p:txBody>
          <a:bodyPr>
            <a:normAutofit/>
          </a:bodyPr>
          <a:lstStyle/>
          <a:p>
            <a:r>
              <a:rPr lang="en-US" sz="2400" dirty="0"/>
              <a:t>Once you click on </a:t>
            </a:r>
            <a:r>
              <a:rPr lang="en-US" sz="2400" dirty="0" smtClean="0"/>
              <a:t/>
            </a:r>
            <a:br>
              <a:rPr lang="en-US" sz="2400" dirty="0" smtClean="0"/>
            </a:br>
            <a:r>
              <a:rPr lang="en-US" sz="2400" dirty="0" smtClean="0"/>
              <a:t>“Import </a:t>
            </a:r>
            <a:r>
              <a:rPr lang="en-US" sz="2400" dirty="0"/>
              <a:t>Excel File</a:t>
            </a:r>
            <a:r>
              <a:rPr lang="en-US" sz="2400" dirty="0" smtClean="0"/>
              <a:t>,” </a:t>
            </a:r>
            <a:br>
              <a:rPr lang="en-US" sz="2400" dirty="0" smtClean="0"/>
            </a:br>
            <a:r>
              <a:rPr lang="en-US" sz="2400" dirty="0" smtClean="0"/>
              <a:t>you </a:t>
            </a:r>
            <a:r>
              <a:rPr lang="en-US" sz="2400" dirty="0"/>
              <a:t>will see this screen. </a:t>
            </a:r>
            <a:endParaRPr lang="en-US" sz="2400" dirty="0"/>
          </a:p>
          <a:p>
            <a:r>
              <a:rPr lang="en-US" sz="2400" dirty="0" smtClean="0"/>
              <a:t>Click “Quarterly </a:t>
            </a:r>
            <a:r>
              <a:rPr lang="en-US" sz="2400" dirty="0"/>
              <a:t>Input </a:t>
            </a:r>
            <a:r>
              <a:rPr lang="en-US" sz="2400" dirty="0" smtClean="0"/>
              <a:t>File”.</a:t>
            </a:r>
            <a:endParaRPr lang="en-US" sz="2400" dirty="0"/>
          </a:p>
        </p:txBody>
      </p:sp>
      <p:pic>
        <p:nvPicPr>
          <p:cNvPr id="4" name="Picture 3"/>
          <p:cNvPicPr>
            <a:picLocks noChangeAspect="1"/>
          </p:cNvPicPr>
          <p:nvPr/>
        </p:nvPicPr>
        <p:blipFill>
          <a:blip r:embed="rId3"/>
          <a:stretch>
            <a:fillRect/>
          </a:stretch>
        </p:blipFill>
        <p:spPr>
          <a:xfrm>
            <a:off x="4865370" y="2534194"/>
            <a:ext cx="4095750" cy="3919624"/>
          </a:xfrm>
          <a:prstGeom prst="rect">
            <a:avLst/>
          </a:prstGeom>
        </p:spPr>
      </p:pic>
      <p:cxnSp>
        <p:nvCxnSpPr>
          <p:cNvPr id="6" name="Straight Arrow Connector 5"/>
          <p:cNvCxnSpPr/>
          <p:nvPr/>
        </p:nvCxnSpPr>
        <p:spPr>
          <a:xfrm>
            <a:off x="3914454" y="2804845"/>
            <a:ext cx="2128537" cy="349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2092198426"/>
      </p:ext>
    </p:extLst>
  </p:cSld>
  <p:clrMapOvr>
    <a:masterClrMapping/>
  </p:clrMapOvr>
  <mc:AlternateContent xmlns:mc="http://schemas.openxmlformats.org/markup-compatibility/2006">
    <mc:Choice xmlns:p14="http://schemas.microsoft.com/office/powerpoint/2010/main" Requires="p14">
      <p:transition spd="slow" p14:dur="2000" advTm="8778"/>
    </mc:Choice>
    <mc:Fallback>
      <p:transition spd="slow" advTm="877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 y="2286000"/>
            <a:ext cx="8921931" cy="4441371"/>
          </a:xfrm>
          <a:prstGeom prst="rect">
            <a:avLst/>
          </a:prstGeom>
        </p:spPr>
      </p:pic>
      <p:sp>
        <p:nvSpPr>
          <p:cNvPr id="3" name="Content Placeholder 2"/>
          <p:cNvSpPr>
            <a:spLocks noGrp="1"/>
          </p:cNvSpPr>
          <p:nvPr>
            <p:ph idx="1"/>
          </p:nvPr>
        </p:nvSpPr>
        <p:spPr>
          <a:xfrm>
            <a:off x="658279" y="2676431"/>
            <a:ext cx="3893173" cy="3267169"/>
          </a:xfrm>
        </p:spPr>
        <p:txBody>
          <a:bodyPr>
            <a:normAutofit lnSpcReduction="10000"/>
          </a:bodyPr>
          <a:lstStyle/>
          <a:p>
            <a:r>
              <a:rPr lang="en-US" sz="2400" dirty="0"/>
              <a:t>You will now see at the bottom left hand corner of your screen, a download of the Quarterly Conference forms in an Excel Spreadsheet.  </a:t>
            </a:r>
            <a:endParaRPr lang="en-US" sz="2400" dirty="0" smtClean="0"/>
          </a:p>
          <a:p>
            <a:r>
              <a:rPr lang="en-US" sz="2400" dirty="0" smtClean="0"/>
              <a:t>Click </a:t>
            </a:r>
            <a:r>
              <a:rPr lang="en-US" sz="2400" dirty="0"/>
              <a:t>the document.</a:t>
            </a:r>
          </a:p>
        </p:txBody>
      </p:sp>
      <p:cxnSp>
        <p:nvCxnSpPr>
          <p:cNvPr id="6" name="Straight Arrow Connector 5"/>
          <p:cNvCxnSpPr/>
          <p:nvPr/>
        </p:nvCxnSpPr>
        <p:spPr>
          <a:xfrm flipH="1">
            <a:off x="1907178" y="5609690"/>
            <a:ext cx="1031231" cy="882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2963563221"/>
      </p:ext>
    </p:extLst>
  </p:cSld>
  <p:clrMapOvr>
    <a:masterClrMapping/>
  </p:clrMapOvr>
  <mc:AlternateContent xmlns:mc="http://schemas.openxmlformats.org/markup-compatibility/2006">
    <mc:Choice xmlns:p14="http://schemas.microsoft.com/office/powerpoint/2010/main" Requires="p14">
      <p:transition spd="slow" p14:dur="2000" advTm="11160"/>
    </mc:Choice>
    <mc:Fallback>
      <p:transition spd="slow" advTm="1116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The African Methodist Episcopal Zion Church</a:t>
            </a:r>
            <a:br>
              <a:rPr lang="en-US" sz="3000" b="1" dirty="0"/>
            </a:br>
            <a:r>
              <a:rPr lang="en-US" sz="3000" b="1" dirty="0"/>
              <a:t>Office of the General Secretary-Auditor </a:t>
            </a:r>
          </a:p>
        </p:txBody>
      </p:sp>
      <p:sp>
        <p:nvSpPr>
          <p:cNvPr id="3" name="Content Placeholder 2"/>
          <p:cNvSpPr>
            <a:spLocks noGrp="1"/>
          </p:cNvSpPr>
          <p:nvPr>
            <p:ph idx="1"/>
          </p:nvPr>
        </p:nvSpPr>
        <p:spPr/>
        <p:txBody>
          <a:bodyPr/>
          <a:lstStyle/>
          <a:p>
            <a:r>
              <a:rPr lang="en-US" b="1" i="1" dirty="0"/>
              <a:t>The Reverend J. Elvin Sadler, </a:t>
            </a:r>
            <a:r>
              <a:rPr lang="en-US" b="1" i="1" dirty="0" err="1"/>
              <a:t>D.Min</a:t>
            </a:r>
            <a:r>
              <a:rPr lang="en-US" b="1" i="1" dirty="0"/>
              <a:t>., </a:t>
            </a:r>
            <a:br>
              <a:rPr lang="en-US" b="1" i="1" dirty="0"/>
            </a:br>
            <a:r>
              <a:rPr lang="en-US" b="1" i="1" dirty="0"/>
              <a:t>General Secretary-Auditor</a:t>
            </a:r>
            <a:endParaRPr lang="en-US" dirty="0"/>
          </a:p>
          <a:p>
            <a:r>
              <a:rPr lang="en-US" b="1" i="1" dirty="0"/>
              <a:t>The Reverend </a:t>
            </a:r>
            <a:r>
              <a:rPr lang="en-US" b="1" i="1" dirty="0" err="1"/>
              <a:t>Tajuan</a:t>
            </a:r>
            <a:r>
              <a:rPr lang="en-US" b="1" i="1" dirty="0"/>
              <a:t> J. Kyles, </a:t>
            </a:r>
            <a:r>
              <a:rPr lang="en-US" b="1" i="1" dirty="0" smtClean="0"/>
              <a:t/>
            </a:r>
            <a:br>
              <a:rPr lang="en-US" b="1" i="1" dirty="0" smtClean="0"/>
            </a:br>
            <a:r>
              <a:rPr lang="en-US" b="1" i="1" dirty="0" smtClean="0"/>
              <a:t>Executive </a:t>
            </a:r>
            <a:r>
              <a:rPr lang="en-US" b="1" i="1" dirty="0"/>
              <a:t>Assistant to the General Secretary-Auditor</a:t>
            </a:r>
            <a:endParaRPr lang="en-US" dirty="0"/>
          </a:p>
        </p:txBody>
      </p:sp>
      <p:pic>
        <p:nvPicPr>
          <p:cNvPr id="4" name="Picture 3" descr="ES_Photo-1AMEZAudito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36986" y="1478298"/>
            <a:ext cx="1830277" cy="2583592"/>
          </a:xfrm>
          <a:prstGeom prst="rect">
            <a:avLst/>
          </a:prstGeom>
        </p:spPr>
      </p:pic>
    </p:spTree>
    <p:extLst>
      <p:ext uri="{BB962C8B-B14F-4D97-AF65-F5344CB8AC3E}">
        <p14:creationId xmlns:p14="http://schemas.microsoft.com/office/powerpoint/2010/main" val="1898943907"/>
      </p:ext>
    </p:extLst>
  </p:cSld>
  <p:clrMapOvr>
    <a:masterClrMapping/>
  </p:clrMapOvr>
  <mc:AlternateContent xmlns:mc="http://schemas.openxmlformats.org/markup-compatibility/2006">
    <mc:Choice xmlns:p14="http://schemas.microsoft.com/office/powerpoint/2010/main" Requires="p14">
      <p:transition spd="slow" p14:dur="2000" advTm="7847"/>
    </mc:Choice>
    <mc:Fallback>
      <p:transition spd="slow" advTm="78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0" y="2298596"/>
            <a:ext cx="8229600" cy="4682691"/>
          </a:xfrm>
        </p:spPr>
        <p:txBody>
          <a:bodyPr>
            <a:normAutofit/>
          </a:bodyPr>
          <a:lstStyle/>
          <a:p>
            <a:pPr marL="349250" lvl="1" indent="0">
              <a:buClr>
                <a:srgbClr val="80B606">
                  <a:lumMod val="60000"/>
                  <a:lumOff val="40000"/>
                </a:srgbClr>
              </a:buClr>
              <a:buNone/>
            </a:pPr>
            <a:r>
              <a:rPr lang="en-US" sz="2400" dirty="0" smtClean="0">
                <a:solidFill>
                  <a:prstClr val="black">
                    <a:lumMod val="65000"/>
                    <a:lumOff val="35000"/>
                  </a:prstClr>
                </a:solidFill>
              </a:rPr>
              <a:t>The </a:t>
            </a:r>
            <a:r>
              <a:rPr lang="en-US" sz="2400" dirty="0">
                <a:solidFill>
                  <a:prstClr val="black">
                    <a:lumMod val="65000"/>
                    <a:lumOff val="35000"/>
                  </a:prstClr>
                </a:solidFill>
              </a:rPr>
              <a:t>Excel Online window will open;</a:t>
            </a:r>
          </a:p>
          <a:p>
            <a:pPr lvl="1">
              <a:buClr>
                <a:srgbClr val="80B606">
                  <a:lumMod val="60000"/>
                  <a:lumOff val="40000"/>
                </a:srgbClr>
              </a:buClr>
            </a:pPr>
            <a:endParaRPr lang="en-US" sz="1400" dirty="0">
              <a:solidFill>
                <a:prstClr val="black">
                  <a:lumMod val="65000"/>
                  <a:lumOff val="35000"/>
                </a:prstClr>
              </a:solidFill>
            </a:endParaRPr>
          </a:p>
          <a:p>
            <a:pPr lvl="1">
              <a:buClr>
                <a:srgbClr val="80B606">
                  <a:lumMod val="60000"/>
                  <a:lumOff val="40000"/>
                </a:srgbClr>
              </a:buClr>
            </a:pPr>
            <a:endParaRPr lang="en-US" sz="1400" dirty="0">
              <a:solidFill>
                <a:prstClr val="black">
                  <a:lumMod val="65000"/>
                  <a:lumOff val="35000"/>
                </a:prstClr>
              </a:solidFill>
            </a:endParaRPr>
          </a:p>
          <a:p>
            <a:pPr lvl="1">
              <a:buClr>
                <a:srgbClr val="80B606">
                  <a:lumMod val="60000"/>
                  <a:lumOff val="40000"/>
                </a:srgbClr>
              </a:buClr>
            </a:pPr>
            <a:endParaRPr lang="en-US" sz="1400" dirty="0">
              <a:solidFill>
                <a:prstClr val="black">
                  <a:lumMod val="65000"/>
                  <a:lumOff val="35000"/>
                </a:prstClr>
              </a:solidFill>
            </a:endParaRPr>
          </a:p>
        </p:txBody>
      </p:sp>
      <p:pic>
        <p:nvPicPr>
          <p:cNvPr id="4" name="Picture 3"/>
          <p:cNvPicPr>
            <a:picLocks noChangeAspect="1"/>
          </p:cNvPicPr>
          <p:nvPr/>
        </p:nvPicPr>
        <p:blipFill>
          <a:blip r:embed="rId3"/>
          <a:stretch>
            <a:fillRect/>
          </a:stretch>
        </p:blipFill>
        <p:spPr>
          <a:xfrm>
            <a:off x="0" y="2876885"/>
            <a:ext cx="9144000" cy="3981114"/>
          </a:xfrm>
          <a:prstGeom prst="rect">
            <a:avLst/>
          </a:prstGeom>
        </p:spPr>
      </p:pic>
      <p:sp>
        <p:nvSpPr>
          <p:cNvPr id="8"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1801433595"/>
      </p:ext>
    </p:extLst>
  </p:cSld>
  <p:clrMapOvr>
    <a:masterClrMapping/>
  </p:clrMapOvr>
  <mc:AlternateContent xmlns:mc="http://schemas.openxmlformats.org/markup-compatibility/2006">
    <mc:Choice xmlns:p14="http://schemas.microsoft.com/office/powerpoint/2010/main" Requires="p14">
      <p:transition spd="slow" p14:dur="2000" advTm="12615"/>
    </mc:Choice>
    <mc:Fallback>
      <p:transition spd="slow" advTm="1261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9048" y="2194000"/>
            <a:ext cx="8846976" cy="461665"/>
          </a:xfrm>
          <a:prstGeom prst="rect">
            <a:avLst/>
          </a:prstGeom>
          <a:noFill/>
        </p:spPr>
        <p:txBody>
          <a:bodyPr wrap="square" rtlCol="0">
            <a:spAutoFit/>
          </a:bodyPr>
          <a:lstStyle/>
          <a:p>
            <a:r>
              <a:rPr lang="en-US" sz="2400" dirty="0" smtClean="0"/>
              <a:t>Click Enable Editing</a:t>
            </a:r>
            <a:endParaRPr lang="en-US" sz="2400" dirty="0"/>
          </a:p>
        </p:txBody>
      </p:sp>
      <p:sp>
        <p:nvSpPr>
          <p:cNvPr id="8" name="Content Placeholder 7"/>
          <p:cNvSpPr>
            <a:spLocks noGrp="1"/>
          </p:cNvSpPr>
          <p:nvPr>
            <p:ph idx="1"/>
          </p:nvPr>
        </p:nvSpPr>
        <p:spPr/>
        <p:txBody>
          <a:bodyPr/>
          <a:lstStyle/>
          <a:p>
            <a:endParaRPr lang="en-US"/>
          </a:p>
        </p:txBody>
      </p:sp>
      <p:pic>
        <p:nvPicPr>
          <p:cNvPr id="9" name="Picture 8"/>
          <p:cNvPicPr>
            <a:picLocks noChangeAspect="1"/>
          </p:cNvPicPr>
          <p:nvPr/>
        </p:nvPicPr>
        <p:blipFill>
          <a:blip r:embed="rId3"/>
          <a:stretch>
            <a:fillRect/>
          </a:stretch>
        </p:blipFill>
        <p:spPr>
          <a:xfrm>
            <a:off x="0" y="2770093"/>
            <a:ext cx="9144000" cy="4341689"/>
          </a:xfrm>
          <a:prstGeom prst="rect">
            <a:avLst/>
          </a:prstGeom>
        </p:spPr>
      </p:pic>
      <p:cxnSp>
        <p:nvCxnSpPr>
          <p:cNvPr id="13" name="Straight Arrow Connector 12"/>
          <p:cNvCxnSpPr/>
          <p:nvPr/>
        </p:nvCxnSpPr>
        <p:spPr>
          <a:xfrm>
            <a:off x="3236360" y="2486346"/>
            <a:ext cx="1582220" cy="390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131242701"/>
      </p:ext>
    </p:extLst>
  </p:cSld>
  <p:clrMapOvr>
    <a:masterClrMapping/>
  </p:clrMapOvr>
  <mc:AlternateContent xmlns:mc="http://schemas.openxmlformats.org/markup-compatibility/2006">
    <mc:Choice xmlns:p14="http://schemas.microsoft.com/office/powerpoint/2010/main" Requires="p14">
      <p:transition spd="slow" p14:dur="2000" advTm="13032"/>
    </mc:Choice>
    <mc:Fallback>
      <p:transition spd="slow" advTm="1303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flipV="1">
            <a:off x="1656522" y="4717774"/>
            <a:ext cx="1683026" cy="318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9596" y="2230982"/>
            <a:ext cx="7736440" cy="461665"/>
          </a:xfrm>
          <a:prstGeom prst="rect">
            <a:avLst/>
          </a:prstGeom>
          <a:noFill/>
        </p:spPr>
        <p:txBody>
          <a:bodyPr wrap="square" rtlCol="0">
            <a:spAutoFit/>
          </a:bodyPr>
          <a:lstStyle/>
          <a:p>
            <a:r>
              <a:rPr lang="en-US" sz="2400" dirty="0"/>
              <a:t>Select the report or tab that you would like to work on.</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79512" y="2851198"/>
            <a:ext cx="8905461" cy="3733151"/>
          </a:xfrm>
          <a:prstGeom prst="rect">
            <a:avLst/>
          </a:prstGeom>
        </p:spPr>
      </p:pic>
      <p:cxnSp>
        <p:nvCxnSpPr>
          <p:cNvPr id="9" name="Straight Arrow Connector 8"/>
          <p:cNvCxnSpPr/>
          <p:nvPr/>
        </p:nvCxnSpPr>
        <p:spPr>
          <a:xfrm>
            <a:off x="636998" y="2692647"/>
            <a:ext cx="102777" cy="1951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1617458692"/>
      </p:ext>
    </p:extLst>
  </p:cSld>
  <p:clrMapOvr>
    <a:masterClrMapping/>
  </p:clrMapOvr>
  <mc:AlternateContent xmlns:mc="http://schemas.openxmlformats.org/markup-compatibility/2006">
    <mc:Choice xmlns:p14="http://schemas.microsoft.com/office/powerpoint/2010/main" Requires="p14">
      <p:transition spd="slow" p14:dur="2000" advTm="12977"/>
    </mc:Choice>
    <mc:Fallback>
      <p:transition spd="slow" advTm="1297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8174" y="2537717"/>
            <a:ext cx="8547651" cy="4003627"/>
          </a:xfrm>
          <a:prstGeom prst="rect">
            <a:avLst/>
          </a:prstGeom>
        </p:spPr>
      </p:pic>
      <p:sp>
        <p:nvSpPr>
          <p:cNvPr id="7"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353670588"/>
      </p:ext>
    </p:extLst>
  </p:cSld>
  <p:clrMapOvr>
    <a:masterClrMapping/>
  </p:clrMapOvr>
  <mc:AlternateContent xmlns:mc="http://schemas.openxmlformats.org/markup-compatibility/2006">
    <mc:Choice xmlns:p14="http://schemas.microsoft.com/office/powerpoint/2010/main" Requires="p14">
      <p:transition spd="slow" p14:dur="2000" advTm="13071"/>
    </mc:Choice>
    <mc:Fallback>
      <p:transition spd="slow" advTm="1307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96349" y="2568539"/>
            <a:ext cx="8282608" cy="4137061"/>
          </a:xfrm>
          <a:prstGeom prst="rect">
            <a:avLst/>
          </a:prstGeom>
        </p:spPr>
      </p:pic>
      <p:sp>
        <p:nvSpPr>
          <p:cNvPr id="9"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2313501065"/>
      </p:ext>
    </p:extLst>
  </p:cSld>
  <p:clrMapOvr>
    <a:masterClrMapping/>
  </p:clrMapOvr>
  <mc:AlternateContent xmlns:mc="http://schemas.openxmlformats.org/markup-compatibility/2006">
    <mc:Choice xmlns:p14="http://schemas.microsoft.com/office/powerpoint/2010/main" Requires="p14">
      <p:transition spd="slow" p14:dur="2000" advTm="13320"/>
    </mc:Choice>
    <mc:Fallback>
      <p:transition spd="slow" advTm="1332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855" y="2273705"/>
            <a:ext cx="7662864" cy="4257724"/>
          </a:xfrm>
        </p:spPr>
        <p:txBody>
          <a:bodyPr>
            <a:normAutofit/>
          </a:bodyPr>
          <a:lstStyle/>
          <a:p>
            <a:pPr lvl="2">
              <a:buClr>
                <a:srgbClr val="80B606"/>
              </a:buClr>
            </a:pPr>
            <a:endParaRPr lang="en-US" sz="1400" dirty="0">
              <a:solidFill>
                <a:prstClr val="black">
                  <a:lumMod val="65000"/>
                  <a:lumOff val="35000"/>
                </a:prstClr>
              </a:solidFill>
            </a:endParaRPr>
          </a:p>
          <a:p>
            <a:endParaRPr lang="en-US" dirty="0"/>
          </a:p>
        </p:txBody>
      </p:sp>
      <p:pic>
        <p:nvPicPr>
          <p:cNvPr id="5" name="Picture 4"/>
          <p:cNvPicPr>
            <a:picLocks noChangeAspect="1"/>
          </p:cNvPicPr>
          <p:nvPr/>
        </p:nvPicPr>
        <p:blipFill>
          <a:blip r:embed="rId3"/>
          <a:stretch>
            <a:fillRect/>
          </a:stretch>
        </p:blipFill>
        <p:spPr>
          <a:xfrm>
            <a:off x="609600" y="2921168"/>
            <a:ext cx="8064544" cy="3797683"/>
          </a:xfrm>
          <a:prstGeom prst="rect">
            <a:avLst/>
          </a:prstGeom>
        </p:spPr>
      </p:pic>
      <p:sp>
        <p:nvSpPr>
          <p:cNvPr id="6" name="Rectangle 5"/>
          <p:cNvSpPr/>
          <p:nvPr/>
        </p:nvSpPr>
        <p:spPr>
          <a:xfrm>
            <a:off x="609601" y="2274838"/>
            <a:ext cx="8064544" cy="830997"/>
          </a:xfrm>
          <a:prstGeom prst="rect">
            <a:avLst/>
          </a:prstGeom>
        </p:spPr>
        <p:txBody>
          <a:bodyPr wrap="square">
            <a:spAutoFit/>
          </a:bodyPr>
          <a:lstStyle/>
          <a:p>
            <a:r>
              <a:rPr lang="en-US" sz="2400" dirty="0">
                <a:solidFill>
                  <a:srgbClr val="555555"/>
                </a:solidFill>
                <a:latin typeface="+mj-lt"/>
              </a:rPr>
              <a:t>After this is complete, save the template to OneDrive. </a:t>
            </a:r>
            <a:r>
              <a:rPr lang="en-US" sz="2400" dirty="0">
                <a:latin typeface="+mj-lt"/>
              </a:rPr>
              <a:t/>
            </a:r>
            <a:br>
              <a:rPr lang="en-US" sz="2400" dirty="0">
                <a:latin typeface="+mj-lt"/>
              </a:rPr>
            </a:br>
            <a:endParaRPr lang="en-US" sz="2400" dirty="0">
              <a:latin typeface="+mj-lt"/>
            </a:endParaRPr>
          </a:p>
        </p:txBody>
      </p:sp>
      <p:cxnSp>
        <p:nvCxnSpPr>
          <p:cNvPr id="8" name="Straight Arrow Connector 7"/>
          <p:cNvCxnSpPr/>
          <p:nvPr/>
        </p:nvCxnSpPr>
        <p:spPr>
          <a:xfrm flipH="1">
            <a:off x="3493213" y="2712378"/>
            <a:ext cx="1530850" cy="1212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308035" y="2712378"/>
            <a:ext cx="678392" cy="1289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2066675439"/>
      </p:ext>
    </p:extLst>
  </p:cSld>
  <p:clrMapOvr>
    <a:masterClrMapping/>
  </p:clrMapOvr>
  <mc:AlternateContent xmlns:mc="http://schemas.openxmlformats.org/markup-compatibility/2006">
    <mc:Choice xmlns:p14="http://schemas.microsoft.com/office/powerpoint/2010/main" Requires="p14">
      <p:transition spd="slow" p14:dur="2000" advTm="10713"/>
    </mc:Choice>
    <mc:Fallback>
      <p:transition spd="slow" advTm="1071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093" y="2862654"/>
            <a:ext cx="4750480" cy="3825822"/>
          </a:xfrm>
          <a:prstGeom prst="rect">
            <a:avLst/>
          </a:prstGeom>
        </p:spPr>
      </p:pic>
      <p:pic>
        <p:nvPicPr>
          <p:cNvPr id="5" name="Picture 4"/>
          <p:cNvPicPr>
            <a:picLocks noChangeAspect="1"/>
          </p:cNvPicPr>
          <p:nvPr/>
        </p:nvPicPr>
        <p:blipFill>
          <a:blip r:embed="rId3"/>
          <a:stretch>
            <a:fillRect/>
          </a:stretch>
        </p:blipFill>
        <p:spPr>
          <a:xfrm>
            <a:off x="4853573" y="2862654"/>
            <a:ext cx="4187687" cy="3922159"/>
          </a:xfrm>
          <a:prstGeom prst="rect">
            <a:avLst/>
          </a:prstGeom>
        </p:spPr>
      </p:pic>
      <p:sp>
        <p:nvSpPr>
          <p:cNvPr id="6" name="TextBox 5"/>
          <p:cNvSpPr txBox="1"/>
          <p:nvPr/>
        </p:nvSpPr>
        <p:spPr>
          <a:xfrm>
            <a:off x="113367" y="2304449"/>
            <a:ext cx="4743854" cy="461665"/>
          </a:xfrm>
          <a:prstGeom prst="rect">
            <a:avLst/>
          </a:prstGeom>
          <a:noFill/>
        </p:spPr>
        <p:txBody>
          <a:bodyPr wrap="square" rtlCol="0">
            <a:spAutoFit/>
          </a:bodyPr>
          <a:lstStyle/>
          <a:p>
            <a:r>
              <a:rPr lang="en-US" sz="2400" dirty="0"/>
              <a:t>Go to portal.office.com and log in.</a:t>
            </a:r>
          </a:p>
        </p:txBody>
      </p:sp>
      <p:sp>
        <p:nvSpPr>
          <p:cNvPr id="7" name="TextBox 6"/>
          <p:cNvSpPr txBox="1"/>
          <p:nvPr/>
        </p:nvSpPr>
        <p:spPr>
          <a:xfrm>
            <a:off x="4870473" y="2316451"/>
            <a:ext cx="3385931" cy="461665"/>
          </a:xfrm>
          <a:prstGeom prst="rect">
            <a:avLst/>
          </a:prstGeom>
          <a:noFill/>
        </p:spPr>
        <p:txBody>
          <a:bodyPr wrap="square" rtlCol="0">
            <a:spAutoFit/>
          </a:bodyPr>
          <a:lstStyle/>
          <a:p>
            <a:r>
              <a:rPr lang="en-US" sz="2400" dirty="0"/>
              <a:t>Click on OneDrive</a:t>
            </a:r>
          </a:p>
        </p:txBody>
      </p:sp>
      <p:cxnSp>
        <p:nvCxnSpPr>
          <p:cNvPr id="9" name="Straight Arrow Connector 8"/>
          <p:cNvCxnSpPr/>
          <p:nvPr/>
        </p:nvCxnSpPr>
        <p:spPr>
          <a:xfrm>
            <a:off x="6729573" y="2766114"/>
            <a:ext cx="246580" cy="12408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2680666834"/>
      </p:ext>
    </p:extLst>
  </p:cSld>
  <p:clrMapOvr>
    <a:masterClrMapping/>
  </p:clrMapOvr>
  <mc:AlternateContent xmlns:mc="http://schemas.openxmlformats.org/markup-compatibility/2006">
    <mc:Choice xmlns:p14="http://schemas.microsoft.com/office/powerpoint/2010/main" Requires="p14">
      <p:transition spd="slow" p14:dur="2000" advTm="10624"/>
    </mc:Choice>
    <mc:Fallback>
      <p:transition spd="slow" advTm="1062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387" y="2198663"/>
            <a:ext cx="8979613" cy="1015663"/>
          </a:xfrm>
          <a:prstGeom prst="rect">
            <a:avLst/>
          </a:prstGeom>
        </p:spPr>
        <p:txBody>
          <a:bodyPr wrap="square">
            <a:spAutoFit/>
          </a:bodyPr>
          <a:lstStyle/>
          <a:p>
            <a:r>
              <a:rPr lang="en-US" sz="2000" dirty="0">
                <a:solidFill>
                  <a:srgbClr val="555555"/>
                </a:solidFill>
                <a:latin typeface="Times New Roman" panose="02020603050405020304" pitchFamily="18" charset="0"/>
              </a:rPr>
              <a:t>Then create a link in OneDrive to share the file (make sure the link allows for editing) and send email to officers and ministers who will be entering their information. The resulting share will be editable online.</a:t>
            </a:r>
            <a:endParaRPr lang="en-US" sz="2000" dirty="0"/>
          </a:p>
        </p:txBody>
      </p:sp>
      <p:cxnSp>
        <p:nvCxnSpPr>
          <p:cNvPr id="7" name="Straight Arrow Connector 6"/>
          <p:cNvCxnSpPr/>
          <p:nvPr/>
        </p:nvCxnSpPr>
        <p:spPr>
          <a:xfrm flipH="1" flipV="1">
            <a:off x="2968487" y="3538330"/>
            <a:ext cx="503583" cy="397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46382" y="3183770"/>
            <a:ext cx="9144000" cy="3447675"/>
          </a:xfrm>
          <a:prstGeom prst="rect">
            <a:avLst/>
          </a:prstGeom>
        </p:spPr>
      </p:pic>
      <p:cxnSp>
        <p:nvCxnSpPr>
          <p:cNvPr id="11" name="Straight Arrow Connector 10"/>
          <p:cNvCxnSpPr/>
          <p:nvPr/>
        </p:nvCxnSpPr>
        <p:spPr>
          <a:xfrm>
            <a:off x="2802835" y="4721794"/>
            <a:ext cx="331304" cy="1510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068512" y="2640458"/>
            <a:ext cx="1037691" cy="117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3744339001"/>
      </p:ext>
    </p:extLst>
  </p:cSld>
  <p:clrMapOvr>
    <a:masterClrMapping/>
  </p:clrMapOvr>
  <mc:AlternateContent xmlns:mc="http://schemas.openxmlformats.org/markup-compatibility/2006">
    <mc:Choice xmlns:p14="http://schemas.microsoft.com/office/powerpoint/2010/main" Requires="p14">
      <p:transition spd="slow" p14:dur="2000" advTm="11505"/>
    </mc:Choice>
    <mc:Fallback>
      <p:transition spd="slow" advTm="1150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90832"/>
            <a:ext cx="8403431" cy="3267169"/>
          </a:xfrm>
        </p:spPr>
        <p:txBody>
          <a:bodyPr/>
          <a:lstStyle/>
          <a:p>
            <a:pPr marL="685800" lvl="2" indent="0">
              <a:buClr>
                <a:srgbClr val="80B606"/>
              </a:buClr>
              <a:buNone/>
            </a:pPr>
            <a:r>
              <a:rPr lang="en-US" sz="2400" dirty="0">
                <a:solidFill>
                  <a:prstClr val="black">
                    <a:lumMod val="65000"/>
                    <a:lumOff val="35000"/>
                  </a:prstClr>
                </a:solidFill>
              </a:rPr>
              <a:t>This will take you to the window that allows you to invite your officers to begin to fill out their reports;</a:t>
            </a:r>
          </a:p>
          <a:p>
            <a:pPr lvl="2">
              <a:buClr>
                <a:srgbClr val="80B606"/>
              </a:buClr>
            </a:pPr>
            <a:endParaRPr lang="en-US" sz="1400" dirty="0">
              <a:solidFill>
                <a:prstClr val="black">
                  <a:lumMod val="65000"/>
                  <a:lumOff val="35000"/>
                </a:prstClr>
              </a:solidFill>
            </a:endParaRPr>
          </a:p>
          <a:p>
            <a:pPr lvl="2">
              <a:buClr>
                <a:srgbClr val="80B606"/>
              </a:buClr>
            </a:pPr>
            <a:endParaRPr lang="en-US" sz="1400" dirty="0">
              <a:solidFill>
                <a:prstClr val="black">
                  <a:lumMod val="65000"/>
                  <a:lumOff val="35000"/>
                </a:prstClr>
              </a:solidFill>
            </a:endParaRPr>
          </a:p>
        </p:txBody>
      </p:sp>
      <p:pic>
        <p:nvPicPr>
          <p:cNvPr id="4" name="Picture 3"/>
          <p:cNvPicPr>
            <a:picLocks noChangeAspect="1"/>
          </p:cNvPicPr>
          <p:nvPr/>
        </p:nvPicPr>
        <p:blipFill rotWithShape="1">
          <a:blip r:embed="rId3"/>
          <a:srcRect b="4309"/>
          <a:stretch/>
        </p:blipFill>
        <p:spPr>
          <a:xfrm>
            <a:off x="754187" y="3205833"/>
            <a:ext cx="8086725" cy="3652167"/>
          </a:xfrm>
          <a:prstGeom prst="rect">
            <a:avLst/>
          </a:prstGeom>
        </p:spPr>
      </p:pic>
      <p:cxnSp>
        <p:nvCxnSpPr>
          <p:cNvPr id="6" name="Straight Arrow Connector 5"/>
          <p:cNvCxnSpPr/>
          <p:nvPr/>
        </p:nvCxnSpPr>
        <p:spPr>
          <a:xfrm flipH="1">
            <a:off x="5724939" y="3092521"/>
            <a:ext cx="305991" cy="1863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484041"/>
            <a:ext cx="8229600" cy="1143000"/>
          </a:xfrm>
        </p:spPr>
        <p:txBody>
          <a:bodyPr/>
          <a:lstStyle/>
          <a:p>
            <a:r>
              <a:rPr lang="en-US" b="1" dirty="0"/>
              <a:t>Step Two: </a:t>
            </a:r>
            <a:br>
              <a:rPr lang="en-US" b="1" dirty="0"/>
            </a:br>
            <a:r>
              <a:rPr lang="en-US" sz="3600" b="1" dirty="0" err="1"/>
              <a:t>www.AMEZionGSA.com</a:t>
            </a:r>
            <a:r>
              <a:rPr lang="en-US" sz="3600" b="1" dirty="0"/>
              <a:t> </a:t>
            </a:r>
            <a:r>
              <a:rPr lang="en-US" sz="3600" b="1" dirty="0" smtClean="0"/>
              <a:t/>
            </a:r>
            <a:br>
              <a:rPr lang="en-US" sz="3600" b="1" dirty="0" smtClean="0"/>
            </a:br>
            <a:r>
              <a:rPr lang="en-US" sz="3600" b="1" dirty="0" smtClean="0"/>
              <a:t>Integration</a:t>
            </a:r>
            <a:endParaRPr lang="en-US" sz="3600" dirty="0"/>
          </a:p>
        </p:txBody>
      </p:sp>
    </p:spTree>
    <p:extLst>
      <p:ext uri="{BB962C8B-B14F-4D97-AF65-F5344CB8AC3E}">
        <p14:creationId xmlns:p14="http://schemas.microsoft.com/office/powerpoint/2010/main" val="2444470133"/>
      </p:ext>
    </p:extLst>
  </p:cSld>
  <p:clrMapOvr>
    <a:masterClrMapping/>
  </p:clrMapOvr>
  <mc:AlternateContent xmlns:mc="http://schemas.openxmlformats.org/markup-compatibility/2006">
    <mc:Choice xmlns:p14="http://schemas.microsoft.com/office/powerpoint/2010/main" Requires="p14">
      <p:transition spd="slow" p14:dur="2000" advTm="11035"/>
    </mc:Choice>
    <mc:Fallback>
      <p:transition spd="slow" advTm="1103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Two</a:t>
            </a:r>
          </a:p>
        </p:txBody>
      </p:sp>
      <p:sp>
        <p:nvSpPr>
          <p:cNvPr id="3" name="Content Placeholder 2"/>
          <p:cNvSpPr>
            <a:spLocks noGrp="1"/>
          </p:cNvSpPr>
          <p:nvPr>
            <p:ph idx="1"/>
          </p:nvPr>
        </p:nvSpPr>
        <p:spPr>
          <a:xfrm>
            <a:off x="256854" y="2310063"/>
            <a:ext cx="8825502" cy="4273617"/>
          </a:xfrm>
        </p:spPr>
        <p:txBody>
          <a:bodyPr>
            <a:noAutofit/>
          </a:bodyPr>
          <a:lstStyle/>
          <a:p>
            <a:pPr lvl="0">
              <a:buClr>
                <a:srgbClr val="80B606"/>
              </a:buClr>
            </a:pPr>
            <a:r>
              <a:rPr lang="en-US" sz="1600" dirty="0">
                <a:solidFill>
                  <a:prstClr val="black">
                    <a:lumMod val="65000"/>
                    <a:lumOff val="35000"/>
                  </a:prstClr>
                </a:solidFill>
              </a:rPr>
              <a:t>Type in the complete email address of each officer and place a semi colon (;) behind each. Once you have finished entering all of the emails, press, you may add a message or press “share”.</a:t>
            </a:r>
          </a:p>
          <a:p>
            <a:pPr lvl="0">
              <a:buClr>
                <a:srgbClr val="80B606"/>
              </a:buClr>
            </a:pPr>
            <a:r>
              <a:rPr lang="en-US" sz="1600" dirty="0">
                <a:solidFill>
                  <a:prstClr val="black">
                    <a:lumMod val="65000"/>
                    <a:lumOff val="35000"/>
                  </a:prstClr>
                </a:solidFill>
              </a:rPr>
              <a:t>An email will be sent to them giving them access to work in their workbook;</a:t>
            </a:r>
          </a:p>
          <a:p>
            <a:pPr lvl="0">
              <a:buClr>
                <a:srgbClr val="80B606"/>
              </a:buClr>
            </a:pPr>
            <a:r>
              <a:rPr lang="en-US" sz="1600" dirty="0">
                <a:solidFill>
                  <a:prstClr val="black">
                    <a:lumMod val="65000"/>
                    <a:lumOff val="35000"/>
                  </a:prstClr>
                </a:solidFill>
              </a:rPr>
              <a:t>You may also share a “view only” with your Presiding Elder. You would send it the same way as the other “share” function. When the share button is clicked, you would click on the link that says: “anyone with this link can edit this item”, unclick the edit button, click “ok” and then click on “share”. The Elder is then able to review the document for consistency and errors, prior to uploading for final submission.   </a:t>
            </a:r>
          </a:p>
          <a:p>
            <a:pPr lvl="0">
              <a:buClr>
                <a:srgbClr val="80B606"/>
              </a:buClr>
            </a:pPr>
            <a:r>
              <a:rPr lang="en-US" sz="1600" dirty="0">
                <a:solidFill>
                  <a:prstClr val="black">
                    <a:lumMod val="65000"/>
                    <a:lumOff val="35000"/>
                  </a:prstClr>
                </a:solidFill>
              </a:rPr>
              <a:t>Each time you want to go to the workbook, either to complete, or to begin a new quarter, you go back to OneDrive and repeat the process mentioned;</a:t>
            </a:r>
          </a:p>
          <a:p>
            <a:pPr lvl="0">
              <a:buClr>
                <a:srgbClr val="80B606"/>
              </a:buClr>
            </a:pPr>
            <a:r>
              <a:rPr lang="en-US" sz="1600" dirty="0">
                <a:solidFill>
                  <a:prstClr val="black">
                    <a:lumMod val="65000"/>
                    <a:lumOff val="35000"/>
                  </a:prstClr>
                </a:solidFill>
              </a:rPr>
              <a:t>You will only go to back to the website when you are ready to upload the report.</a:t>
            </a:r>
          </a:p>
          <a:p>
            <a:pPr lvl="0">
              <a:buClr>
                <a:srgbClr val="80B606"/>
              </a:buClr>
            </a:pPr>
            <a:r>
              <a:rPr lang="en-US" sz="1600" dirty="0">
                <a:solidFill>
                  <a:prstClr val="black">
                    <a:lumMod val="65000"/>
                    <a:lumOff val="35000"/>
                  </a:prstClr>
                </a:solidFill>
              </a:rPr>
              <a:t>You’re all set to begin filling in the workbook.</a:t>
            </a:r>
          </a:p>
          <a:p>
            <a:endParaRPr lang="en-US" sz="1600" dirty="0"/>
          </a:p>
        </p:txBody>
      </p:sp>
    </p:spTree>
    <p:extLst>
      <p:ext uri="{BB962C8B-B14F-4D97-AF65-F5344CB8AC3E}">
        <p14:creationId xmlns:p14="http://schemas.microsoft.com/office/powerpoint/2010/main" val="226120170"/>
      </p:ext>
    </p:extLst>
  </p:cSld>
  <p:clrMapOvr>
    <a:masterClrMapping/>
  </p:clrMapOvr>
  <mc:AlternateContent xmlns:mc="http://schemas.openxmlformats.org/markup-compatibility/2006">
    <mc:Choice xmlns:p14="http://schemas.microsoft.com/office/powerpoint/2010/main" Requires="p14">
      <p:transition spd="slow" p14:dur="2000" advTm="16337"/>
    </mc:Choice>
    <mc:Fallback>
      <p:transition spd="slow" advTm="1633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Imminent Launch </a:t>
            </a:r>
            <a:r>
              <a:rPr lang="en-US" dirty="0"/>
              <a:t/>
            </a:r>
            <a:br>
              <a:rPr lang="en-US" dirty="0"/>
            </a:br>
            <a:r>
              <a:rPr lang="en-US" sz="3000" dirty="0"/>
              <a:t>of </a:t>
            </a:r>
            <a:r>
              <a:rPr lang="en-US" sz="3000" dirty="0" smtClean="0"/>
              <a:t>Forms Management System </a:t>
            </a:r>
            <a:endParaRPr lang="en-US" sz="3000" dirty="0"/>
          </a:p>
        </p:txBody>
      </p:sp>
      <p:sp>
        <p:nvSpPr>
          <p:cNvPr id="3" name="Content Placeholder 2"/>
          <p:cNvSpPr>
            <a:spLocks noGrp="1"/>
          </p:cNvSpPr>
          <p:nvPr>
            <p:ph idx="1"/>
          </p:nvPr>
        </p:nvSpPr>
        <p:spPr/>
        <p:txBody>
          <a:bodyPr/>
          <a:lstStyle/>
          <a:p>
            <a:r>
              <a:rPr lang="en-US" dirty="0"/>
              <a:t>We are quickly approaching the Connectional launch of our forms management system. This system will enable you to more effectively enter your pertinent information through an interactive database system. In order to prepare you for the launch and to assist you with becoming more acquainted with the system, we are recommending a three-step process or Office 365 integration, forms introduction and website management.</a:t>
            </a:r>
          </a:p>
        </p:txBody>
      </p:sp>
    </p:spTree>
    <p:extLst>
      <p:ext uri="{BB962C8B-B14F-4D97-AF65-F5344CB8AC3E}">
        <p14:creationId xmlns:p14="http://schemas.microsoft.com/office/powerpoint/2010/main" val="1126045987"/>
      </p:ext>
    </p:extLst>
  </p:cSld>
  <p:clrMapOvr>
    <a:masterClrMapping/>
  </p:clrMapOvr>
  <mc:AlternateContent xmlns:mc="http://schemas.openxmlformats.org/markup-compatibility/2006">
    <mc:Choice xmlns:p14="http://schemas.microsoft.com/office/powerpoint/2010/main" Requires="p14">
      <p:transition spd="slow" p14:dur="2000" advTm="11706"/>
    </mc:Choice>
    <mc:Fallback>
      <p:transition spd="slow" advTm="1170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Three: </a:t>
            </a:r>
            <a:br>
              <a:rPr lang="en-US" b="1" dirty="0"/>
            </a:br>
            <a:r>
              <a:rPr lang="en-US" sz="4000" b="1" dirty="0"/>
              <a:t>Forms Completion and Upload</a:t>
            </a:r>
            <a:endParaRPr lang="en-US" sz="4000" dirty="0"/>
          </a:p>
        </p:txBody>
      </p:sp>
      <p:sp>
        <p:nvSpPr>
          <p:cNvPr id="3" name="Content Placeholder 2"/>
          <p:cNvSpPr>
            <a:spLocks noGrp="1"/>
          </p:cNvSpPr>
          <p:nvPr>
            <p:ph idx="1"/>
          </p:nvPr>
        </p:nvSpPr>
        <p:spPr>
          <a:xfrm>
            <a:off x="739775" y="2300183"/>
            <a:ext cx="7947025" cy="4119217"/>
          </a:xfrm>
        </p:spPr>
        <p:txBody>
          <a:bodyPr>
            <a:normAutofit fontScale="25000" lnSpcReduction="20000"/>
          </a:bodyPr>
          <a:lstStyle/>
          <a:p>
            <a:pPr lvl="0"/>
            <a:r>
              <a:rPr lang="en-US" sz="6400" dirty="0"/>
              <a:t>You are now ready to begin filling out your workbook.</a:t>
            </a:r>
          </a:p>
          <a:p>
            <a:pPr lvl="2"/>
            <a:r>
              <a:rPr lang="en-US" sz="6400" dirty="0"/>
              <a:t>The first thing that you must do as Pastor or designee is to enter the church specific information;</a:t>
            </a:r>
          </a:p>
          <a:p>
            <a:pPr lvl="2"/>
            <a:r>
              <a:rPr lang="en-US" sz="6400" dirty="0"/>
              <a:t>Go to the Statistical Report and enter the pertinent information at the top of the page;</a:t>
            </a:r>
          </a:p>
          <a:p>
            <a:pPr lvl="2"/>
            <a:r>
              <a:rPr lang="en-US" sz="6400" dirty="0"/>
              <a:t>Once you do this, all of the information on each tab will be populated. You only need to do this once, at the beginning of the year;</a:t>
            </a:r>
          </a:p>
          <a:p>
            <a:pPr lvl="2"/>
            <a:r>
              <a:rPr lang="en-US" sz="6400" dirty="0"/>
              <a:t>Your officers are now ready to fill out their reports;</a:t>
            </a:r>
          </a:p>
          <a:p>
            <a:pPr lvl="2"/>
            <a:r>
              <a:rPr lang="en-US" sz="6400" dirty="0"/>
              <a:t>Make sure that they are working in the tab for their report ONLY;</a:t>
            </a:r>
          </a:p>
          <a:p>
            <a:pPr lvl="2"/>
            <a:r>
              <a:rPr lang="en-US" sz="6400" dirty="0"/>
              <a:t>Once they complete their reports, they close the report. The information will auto save into the workbook;</a:t>
            </a:r>
          </a:p>
          <a:p>
            <a:pPr lvl="2"/>
            <a:r>
              <a:rPr lang="en-US" sz="6400" dirty="0"/>
              <a:t>The Pastor should wait until all reports have been completed before the Pastor’s report is completed, as information from several reports will auto fill into the Pastor’s report;</a:t>
            </a:r>
          </a:p>
          <a:p>
            <a:pPr lvl="2"/>
            <a:r>
              <a:rPr lang="en-US" sz="6400" dirty="0"/>
              <a:t>The Pastor should review all reports for accuracy, before uploading the report;</a:t>
            </a:r>
          </a:p>
        </p:txBody>
      </p:sp>
    </p:spTree>
    <p:extLst>
      <p:ext uri="{BB962C8B-B14F-4D97-AF65-F5344CB8AC3E}">
        <p14:creationId xmlns:p14="http://schemas.microsoft.com/office/powerpoint/2010/main" val="2274068962"/>
      </p:ext>
    </p:extLst>
  </p:cSld>
  <p:clrMapOvr>
    <a:masterClrMapping/>
  </p:clrMapOvr>
  <mc:AlternateContent xmlns:mc="http://schemas.openxmlformats.org/markup-compatibility/2006">
    <mc:Choice xmlns:p14="http://schemas.microsoft.com/office/powerpoint/2010/main" Requires="p14">
      <p:transition spd="slow" p14:dur="2000" advTm="17211"/>
    </mc:Choice>
    <mc:Fallback>
      <p:transition spd="slow" advTm="1721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Three</a:t>
            </a:r>
          </a:p>
        </p:txBody>
      </p:sp>
      <p:sp>
        <p:nvSpPr>
          <p:cNvPr id="3" name="Content Placeholder 2"/>
          <p:cNvSpPr>
            <a:spLocks noGrp="1"/>
          </p:cNvSpPr>
          <p:nvPr>
            <p:ph idx="1"/>
          </p:nvPr>
        </p:nvSpPr>
        <p:spPr>
          <a:xfrm>
            <a:off x="1" y="2310063"/>
            <a:ext cx="5300870" cy="4547937"/>
          </a:xfrm>
        </p:spPr>
        <p:txBody>
          <a:bodyPr>
            <a:normAutofit fontScale="25000" lnSpcReduction="20000"/>
          </a:bodyPr>
          <a:lstStyle/>
          <a:p>
            <a:pPr lvl="0"/>
            <a:r>
              <a:rPr lang="en-US" sz="6400" dirty="0"/>
              <a:t>Once the workbook is complete, the next step is to upload the document.</a:t>
            </a:r>
          </a:p>
          <a:p>
            <a:pPr lvl="1"/>
            <a:r>
              <a:rPr lang="en-US" sz="6400" dirty="0"/>
              <a:t>The Pastor should save the file.</a:t>
            </a:r>
          </a:p>
          <a:p>
            <a:pPr lvl="1"/>
            <a:r>
              <a:rPr lang="en-US" sz="6400" dirty="0"/>
              <a:t>The Pastor will then go back to the website (</a:t>
            </a:r>
            <a:r>
              <a:rPr lang="en-US" sz="6400" dirty="0">
                <a:hlinkClick r:id="rId3"/>
              </a:rPr>
              <a:t>www.ameziongsa.com</a:t>
            </a:r>
            <a:r>
              <a:rPr lang="en-US" sz="6400" dirty="0"/>
              <a:t>), click on the records tab,</a:t>
            </a:r>
          </a:p>
          <a:p>
            <a:pPr lvl="2"/>
            <a:r>
              <a:rPr lang="en-US" sz="6400" dirty="0"/>
              <a:t>Enter the user id and password,</a:t>
            </a:r>
          </a:p>
          <a:p>
            <a:pPr lvl="2"/>
            <a:r>
              <a:rPr lang="en-US" sz="6400" dirty="0"/>
              <a:t>Click on Import Excel File,</a:t>
            </a:r>
          </a:p>
          <a:p>
            <a:pPr lvl="2"/>
            <a:r>
              <a:rPr lang="en-US" sz="6400" dirty="0"/>
              <a:t>On the Excel Upload page, the Pastor will read the statement: “By providing your name below, you are stating that you have reviewed this quarterly file and approve the contents.”</a:t>
            </a:r>
          </a:p>
          <a:p>
            <a:pPr lvl="2"/>
            <a:r>
              <a:rPr lang="en-US" sz="6400" dirty="0"/>
              <a:t>The Pastor will then type their name where it ask for the pastor’s name,</a:t>
            </a:r>
          </a:p>
          <a:p>
            <a:pPr lvl="2"/>
            <a:r>
              <a:rPr lang="en-US" sz="6400" dirty="0"/>
              <a:t>The Pastor will then select the name of their church and place it in the block that asks for the name of the church (the file cannot be uploaded until these two steps are completed),</a:t>
            </a:r>
          </a:p>
          <a:p>
            <a:pPr lvl="2"/>
            <a:r>
              <a:rPr lang="en-US" sz="6400" dirty="0"/>
              <a:t>The Pastor or designee clicks on the blank box beside “Select”,</a:t>
            </a:r>
          </a:p>
        </p:txBody>
      </p:sp>
      <p:pic>
        <p:nvPicPr>
          <p:cNvPr id="6" name="Picture 5"/>
          <p:cNvPicPr>
            <a:picLocks noChangeAspect="1"/>
          </p:cNvPicPr>
          <p:nvPr/>
        </p:nvPicPr>
        <p:blipFill>
          <a:blip r:embed="rId4"/>
          <a:stretch>
            <a:fillRect/>
          </a:stretch>
        </p:blipFill>
        <p:spPr>
          <a:xfrm>
            <a:off x="5300871" y="2014329"/>
            <a:ext cx="3843129" cy="4903061"/>
          </a:xfrm>
          <a:prstGeom prst="rect">
            <a:avLst/>
          </a:prstGeom>
        </p:spPr>
      </p:pic>
      <p:cxnSp>
        <p:nvCxnSpPr>
          <p:cNvPr id="8" name="Straight Arrow Connector 7"/>
          <p:cNvCxnSpPr/>
          <p:nvPr/>
        </p:nvCxnSpPr>
        <p:spPr>
          <a:xfrm flipV="1">
            <a:off x="3318553" y="3432313"/>
            <a:ext cx="2446143" cy="677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094922" y="4187687"/>
            <a:ext cx="2133600" cy="7952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094922" y="5075583"/>
            <a:ext cx="2266121" cy="3799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116530" y="6255027"/>
            <a:ext cx="2039646" cy="125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365755"/>
      </p:ext>
    </p:extLst>
  </p:cSld>
  <p:clrMapOvr>
    <a:masterClrMapping/>
  </p:clrMapOvr>
  <mc:AlternateContent xmlns:mc="http://schemas.openxmlformats.org/markup-compatibility/2006">
    <mc:Choice xmlns:p14="http://schemas.microsoft.com/office/powerpoint/2010/main" Requires="p14">
      <p:transition spd="slow" p14:dur="2000" advTm="21001"/>
    </mc:Choice>
    <mc:Fallback>
      <p:transition spd="slow" advTm="2100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Three</a:t>
            </a:r>
          </a:p>
        </p:txBody>
      </p:sp>
      <p:sp>
        <p:nvSpPr>
          <p:cNvPr id="3" name="Content Placeholder 2"/>
          <p:cNvSpPr>
            <a:spLocks noGrp="1"/>
          </p:cNvSpPr>
          <p:nvPr>
            <p:ph idx="1"/>
          </p:nvPr>
        </p:nvSpPr>
        <p:spPr>
          <a:xfrm>
            <a:off x="61644" y="2228917"/>
            <a:ext cx="4770783" cy="3398939"/>
          </a:xfrm>
        </p:spPr>
        <p:txBody>
          <a:bodyPr>
            <a:normAutofit fontScale="25000" lnSpcReduction="20000"/>
          </a:bodyPr>
          <a:lstStyle/>
          <a:p>
            <a:pPr lvl="2"/>
            <a:r>
              <a:rPr lang="en-US" sz="6400" dirty="0"/>
              <a:t>The Pastor finds the place where they saved the workbook and double clicks it,</a:t>
            </a:r>
          </a:p>
          <a:p>
            <a:pPr lvl="2"/>
            <a:r>
              <a:rPr lang="en-US" sz="6400" dirty="0"/>
              <a:t>Once the file for the workbook is in the blank box, the Pastor clicks “select”. The file is now uploaded. YOU’RE DONE!!!</a:t>
            </a:r>
          </a:p>
          <a:p>
            <a:pPr lvl="2"/>
            <a:r>
              <a:rPr lang="en-US" sz="6400" dirty="0"/>
              <a:t>You will receive a confirmation box stating that the form has been sent.</a:t>
            </a:r>
          </a:p>
          <a:p>
            <a:pPr lvl="0"/>
            <a:r>
              <a:rPr lang="en-US" sz="6400" dirty="0"/>
              <a:t>Once you’re finished uploading, you and the Presiding Elder will receive a copy of the workbook in PDF format that you can share with your officers for reading their report.  </a:t>
            </a:r>
          </a:p>
          <a:p>
            <a:pPr marL="0" indent="0">
              <a:buNone/>
            </a:pPr>
            <a:r>
              <a:rPr lang="en-US" sz="6400" b="1" dirty="0"/>
              <a:t>That’s it!!! </a:t>
            </a:r>
            <a:r>
              <a:rPr lang="en-US" sz="6400" dirty="0"/>
              <a:t>Now, begin using the system. It is our hope that it will help to expedite how you manage our reporting and that it will be a blessing to the Church</a:t>
            </a:r>
            <a:r>
              <a:rPr lang="en-US" sz="6400" dirty="0" smtClean="0"/>
              <a:t>.</a:t>
            </a:r>
          </a:p>
          <a:p>
            <a:pPr marL="0" indent="0">
              <a:buNone/>
            </a:pPr>
            <a:r>
              <a:rPr lang="en-US" sz="5600" dirty="0" smtClean="0">
                <a:solidFill>
                  <a:schemeClr val="tx1"/>
                </a:solidFill>
              </a:rPr>
              <a:t>If </a:t>
            </a:r>
            <a:r>
              <a:rPr lang="en-US" sz="5600" dirty="0">
                <a:solidFill>
                  <a:schemeClr val="tx1"/>
                </a:solidFill>
              </a:rPr>
              <a:t>you have any concerns or questions, please logon to </a:t>
            </a:r>
            <a:r>
              <a:rPr lang="en-US" sz="5600" dirty="0">
                <a:solidFill>
                  <a:schemeClr val="tx1"/>
                </a:solidFill>
                <a:hlinkClick r:id="rId3"/>
              </a:rPr>
              <a:t>www.ameziongsa.com</a:t>
            </a:r>
            <a:r>
              <a:rPr lang="en-US" sz="5600" dirty="0">
                <a:solidFill>
                  <a:schemeClr val="tx1"/>
                </a:solidFill>
              </a:rPr>
              <a:t>, go to the “Contacts” section, click on “Help Desk” and enter your question. We will respond within 24-48 hours.</a:t>
            </a:r>
          </a:p>
          <a:p>
            <a:endParaRPr lang="en-US" dirty="0"/>
          </a:p>
        </p:txBody>
      </p:sp>
      <p:pic>
        <p:nvPicPr>
          <p:cNvPr id="4" name="Picture 3"/>
          <p:cNvPicPr>
            <a:picLocks noChangeAspect="1"/>
          </p:cNvPicPr>
          <p:nvPr/>
        </p:nvPicPr>
        <p:blipFill>
          <a:blip r:embed="rId4"/>
          <a:stretch>
            <a:fillRect/>
          </a:stretch>
        </p:blipFill>
        <p:spPr>
          <a:xfrm>
            <a:off x="4770783" y="2054259"/>
            <a:ext cx="4187688" cy="4598261"/>
          </a:xfrm>
          <a:prstGeom prst="rect">
            <a:avLst/>
          </a:prstGeom>
        </p:spPr>
      </p:pic>
      <p:cxnSp>
        <p:nvCxnSpPr>
          <p:cNvPr id="6" name="Straight Arrow Connector 5"/>
          <p:cNvCxnSpPr/>
          <p:nvPr/>
        </p:nvCxnSpPr>
        <p:spPr>
          <a:xfrm>
            <a:off x="4243227" y="3626778"/>
            <a:ext cx="2290095" cy="2336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218410"/>
      </p:ext>
    </p:extLst>
  </p:cSld>
  <p:clrMapOvr>
    <a:masterClrMapping/>
  </p:clrMapOvr>
  <mc:AlternateContent xmlns:mc="http://schemas.openxmlformats.org/markup-compatibility/2006">
    <mc:Choice xmlns:p14="http://schemas.microsoft.com/office/powerpoint/2010/main" Requires="p14">
      <p:transition spd="slow" p14:dur="2000" advTm="21245"/>
    </mc:Choice>
    <mc:Fallback>
      <p:transition spd="slow" advTm="2124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normAutofit lnSpcReduction="10000"/>
          </a:bodyPr>
          <a:lstStyle/>
          <a:p>
            <a:pPr marL="0" indent="0" algn="ctr">
              <a:buNone/>
            </a:pPr>
            <a:r>
              <a:rPr lang="en-US" b="1" i="1" dirty="0"/>
              <a:t>“Providing Doctrine, Discipline, Information and Research to “The Freedom Church” and the Kingdom of God”</a:t>
            </a:r>
            <a:endParaRPr lang="en-US" dirty="0"/>
          </a:p>
          <a:p>
            <a:pPr marL="0" indent="0" algn="ctr">
              <a:buNone/>
            </a:pPr>
            <a:r>
              <a:rPr lang="en-US" b="1" i="1" dirty="0"/>
              <a:t>Department of Records, Research &amp; Archives, </a:t>
            </a:r>
          </a:p>
          <a:p>
            <a:pPr marL="0" indent="0" algn="ctr">
              <a:buNone/>
            </a:pPr>
            <a:r>
              <a:rPr lang="en-US" b="1" i="1" dirty="0"/>
              <a:t>The A.M.E. Zion Corporate Headquarters</a:t>
            </a:r>
            <a:endParaRPr lang="en-US" dirty="0"/>
          </a:p>
          <a:p>
            <a:pPr marL="0" indent="0" algn="ctr">
              <a:buNone/>
            </a:pPr>
            <a:r>
              <a:rPr lang="en-US" b="1" i="1" dirty="0"/>
              <a:t>3225 West Sugar Creek Road, Charlotte, North Carolina 28269</a:t>
            </a:r>
            <a:endParaRPr lang="en-US" dirty="0"/>
          </a:p>
          <a:p>
            <a:pPr marL="0" indent="0" algn="ctr">
              <a:buNone/>
            </a:pPr>
            <a:r>
              <a:rPr lang="en-US" b="1" i="1" dirty="0"/>
              <a:t>Voice: (704) 599-4630, ext. 2574, Email: </a:t>
            </a:r>
            <a:r>
              <a:rPr lang="en-US" b="1" i="1" u="sng" dirty="0">
                <a:hlinkClick r:id="rId3"/>
              </a:rPr>
              <a:t>JESadler@amezhqtr.org</a:t>
            </a:r>
            <a:r>
              <a:rPr lang="en-US" b="1" i="1" u="sng" dirty="0"/>
              <a:t>, or </a:t>
            </a:r>
            <a:r>
              <a:rPr lang="en-US" b="1" i="1" u="sng" dirty="0" err="1"/>
              <a:t>TKyles@amezhqtr.org</a:t>
            </a:r>
            <a:r>
              <a:rPr lang="en-US" b="1" i="1" u="sng" dirty="0"/>
              <a:t>.</a:t>
            </a:r>
            <a:endParaRPr lang="en-US" dirty="0"/>
          </a:p>
        </p:txBody>
      </p:sp>
    </p:spTree>
    <p:extLst>
      <p:ext uri="{BB962C8B-B14F-4D97-AF65-F5344CB8AC3E}">
        <p14:creationId xmlns:p14="http://schemas.microsoft.com/office/powerpoint/2010/main" val="2433866145"/>
      </p:ext>
    </p:extLst>
  </p:cSld>
  <p:clrMapOvr>
    <a:masterClrMapping/>
  </p:clrMapOvr>
  <mc:AlternateContent xmlns:mc="http://schemas.openxmlformats.org/markup-compatibility/2006">
    <mc:Choice xmlns:p14="http://schemas.microsoft.com/office/powerpoint/2010/main" Requires="p14">
      <p:transition spd="slow" p14:dur="2000" advTm="11257"/>
    </mc:Choice>
    <mc:Fallback>
      <p:transition spd="slow" advTm="1125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One: </a:t>
            </a:r>
            <a:br>
              <a:rPr lang="en-US" b="1" dirty="0"/>
            </a:br>
            <a:r>
              <a:rPr lang="en-US" b="1" dirty="0"/>
              <a:t>Office 365 Integration</a:t>
            </a:r>
            <a:endParaRPr lang="en-US" dirty="0"/>
          </a:p>
        </p:txBody>
      </p:sp>
      <p:sp>
        <p:nvSpPr>
          <p:cNvPr id="3" name="Content Placeholder 2"/>
          <p:cNvSpPr>
            <a:spLocks noGrp="1"/>
          </p:cNvSpPr>
          <p:nvPr>
            <p:ph idx="1"/>
          </p:nvPr>
        </p:nvSpPr>
        <p:spPr>
          <a:xfrm>
            <a:off x="739774" y="2396435"/>
            <a:ext cx="7947025" cy="4052955"/>
          </a:xfrm>
        </p:spPr>
        <p:txBody>
          <a:bodyPr>
            <a:normAutofit fontScale="92500" lnSpcReduction="20000"/>
          </a:bodyPr>
          <a:lstStyle/>
          <a:p>
            <a:r>
              <a:rPr lang="en-US" dirty="0"/>
              <a:t>We are excited to announce that each church in our denomination is being offered Enterprise E1 Office 365. This is an online version, which provides you all of the features of Office 365, including Microsoft Word, PowerPoint, Excel, OneNote, Outlook, SharePoint, </a:t>
            </a:r>
            <a:r>
              <a:rPr lang="en-US" dirty="0" err="1"/>
              <a:t>OneDrive</a:t>
            </a:r>
            <a:r>
              <a:rPr lang="en-US" dirty="0"/>
              <a:t> (1TB), Skype for Business and eight other applications. This is a $120.00 value, which is provided to you for free and included in your annual license fee! </a:t>
            </a:r>
          </a:p>
          <a:p>
            <a:r>
              <a:rPr lang="en-US" dirty="0"/>
              <a:t>Office 365 will give you the tools necessary to effectively manage our interactive database management system using Excel and </a:t>
            </a:r>
            <a:r>
              <a:rPr lang="en-US" dirty="0" err="1"/>
              <a:t>OneDrive</a:t>
            </a:r>
            <a:r>
              <a:rPr lang="en-US" dirty="0"/>
              <a:t>. The good news is that not, only can you use these for the system, but you can download the </a:t>
            </a:r>
            <a:r>
              <a:rPr lang="en-US" b="1" dirty="0"/>
              <a:t>Office 365 app</a:t>
            </a:r>
            <a:r>
              <a:rPr lang="en-US" dirty="0"/>
              <a:t> on your tablet or smart device and use ALL of the features for more effective ministry administration and execution.  </a:t>
            </a:r>
          </a:p>
          <a:p>
            <a:r>
              <a:rPr lang="en-US" dirty="0"/>
              <a:t>Office 365 is available to you </a:t>
            </a:r>
            <a:r>
              <a:rPr lang="en-US" b="1" dirty="0"/>
              <a:t>NOW</a:t>
            </a:r>
            <a:r>
              <a:rPr lang="en-US" dirty="0"/>
              <a:t> and is ready for your activation!</a:t>
            </a:r>
          </a:p>
        </p:txBody>
      </p:sp>
    </p:spTree>
    <p:extLst>
      <p:ext uri="{BB962C8B-B14F-4D97-AF65-F5344CB8AC3E}">
        <p14:creationId xmlns:p14="http://schemas.microsoft.com/office/powerpoint/2010/main" val="3082190508"/>
      </p:ext>
    </p:extLst>
  </p:cSld>
  <p:clrMapOvr>
    <a:masterClrMapping/>
  </p:clrMapOvr>
  <mc:AlternateContent xmlns:mc="http://schemas.openxmlformats.org/markup-compatibility/2006">
    <mc:Choice xmlns:p14="http://schemas.microsoft.com/office/powerpoint/2010/main" Requires="p14">
      <p:transition spd="slow" p14:dur="2000" advTm="12650"/>
    </mc:Choice>
    <mc:Fallback>
      <p:transition spd="slow" advTm="1265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 these steps </a:t>
            </a:r>
            <a:r>
              <a:rPr lang="en-US" b="1" dirty="0" smtClean="0"/>
              <a:t/>
            </a:r>
            <a:br>
              <a:rPr lang="en-US" b="1" dirty="0" smtClean="0"/>
            </a:br>
            <a:r>
              <a:rPr lang="en-US" b="1" dirty="0" smtClean="0"/>
              <a:t>to </a:t>
            </a:r>
            <a:r>
              <a:rPr lang="en-US" b="1" dirty="0"/>
              <a:t>get activated</a:t>
            </a:r>
          </a:p>
        </p:txBody>
      </p:sp>
      <p:sp>
        <p:nvSpPr>
          <p:cNvPr id="3" name="Content Placeholder 2"/>
          <p:cNvSpPr>
            <a:spLocks noGrp="1"/>
          </p:cNvSpPr>
          <p:nvPr>
            <p:ph idx="1"/>
          </p:nvPr>
        </p:nvSpPr>
        <p:spPr>
          <a:xfrm>
            <a:off x="739774" y="2132341"/>
            <a:ext cx="8028747" cy="4130261"/>
          </a:xfrm>
        </p:spPr>
        <p:txBody>
          <a:bodyPr>
            <a:normAutofit/>
          </a:bodyPr>
          <a:lstStyle/>
          <a:p>
            <a:pPr lvl="0"/>
            <a:r>
              <a:rPr lang="en-US" sz="2400" dirty="0"/>
              <a:t>Get your user id from your Presiding Elder. </a:t>
            </a:r>
            <a:endParaRPr lang="en-US" sz="2000" dirty="0"/>
          </a:p>
          <a:p>
            <a:pPr lvl="0"/>
            <a:r>
              <a:rPr lang="en-US" sz="2400" dirty="0"/>
              <a:t>Go to your web portal (Google Chrome, Firefox, Edge, etc.) and type in </a:t>
            </a:r>
            <a:r>
              <a:rPr lang="en-US" sz="2400" dirty="0" err="1"/>
              <a:t>portal.office.com</a:t>
            </a:r>
            <a:r>
              <a:rPr lang="en-US" sz="2400" dirty="0"/>
              <a:t>. This will open the window to allow you to access your office portal.</a:t>
            </a:r>
          </a:p>
          <a:p>
            <a:pPr lvl="0"/>
            <a:endParaRPr lang="en-US" sz="2000" dirty="0"/>
          </a:p>
        </p:txBody>
      </p:sp>
      <p:pic>
        <p:nvPicPr>
          <p:cNvPr id="4" name="Picture 3"/>
          <p:cNvPicPr>
            <a:picLocks noChangeAspect="1"/>
          </p:cNvPicPr>
          <p:nvPr/>
        </p:nvPicPr>
        <p:blipFill>
          <a:blip r:embed="rId3"/>
          <a:stretch>
            <a:fillRect/>
          </a:stretch>
        </p:blipFill>
        <p:spPr>
          <a:xfrm>
            <a:off x="597409" y="3852671"/>
            <a:ext cx="7876032" cy="2905937"/>
          </a:xfrm>
          <a:prstGeom prst="rect">
            <a:avLst/>
          </a:prstGeom>
        </p:spPr>
      </p:pic>
      <p:cxnSp>
        <p:nvCxnSpPr>
          <p:cNvPr id="6" name="Straight Arrow Connector 5"/>
          <p:cNvCxnSpPr/>
          <p:nvPr/>
        </p:nvCxnSpPr>
        <p:spPr>
          <a:xfrm>
            <a:off x="6745357" y="2491409"/>
            <a:ext cx="1113182" cy="21733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808898"/>
      </p:ext>
    </p:extLst>
  </p:cSld>
  <p:clrMapOvr>
    <a:masterClrMapping/>
  </p:clrMapOvr>
  <mc:AlternateContent xmlns:mc="http://schemas.openxmlformats.org/markup-compatibility/2006">
    <mc:Choice xmlns:p14="http://schemas.microsoft.com/office/powerpoint/2010/main" Requires="p14">
      <p:transition spd="slow" p14:dur="2000" advTm="7744"/>
    </mc:Choice>
    <mc:Fallback>
      <p:transition spd="slow" advTm="774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 these steps </a:t>
            </a:r>
            <a:br>
              <a:rPr lang="en-US" b="1" dirty="0"/>
            </a:br>
            <a:r>
              <a:rPr lang="en-US" b="1" dirty="0"/>
              <a:t>to get activated</a:t>
            </a:r>
          </a:p>
        </p:txBody>
      </p:sp>
      <p:sp>
        <p:nvSpPr>
          <p:cNvPr id="3" name="Content Placeholder 2"/>
          <p:cNvSpPr>
            <a:spLocks noGrp="1"/>
          </p:cNvSpPr>
          <p:nvPr>
            <p:ph idx="1"/>
          </p:nvPr>
        </p:nvSpPr>
        <p:spPr>
          <a:xfrm>
            <a:off x="617855" y="2745710"/>
            <a:ext cx="7662864" cy="3267169"/>
          </a:xfrm>
        </p:spPr>
        <p:txBody>
          <a:bodyPr>
            <a:normAutofit fontScale="85000" lnSpcReduction="20000"/>
          </a:bodyPr>
          <a:lstStyle/>
          <a:p>
            <a:pPr lvl="0"/>
            <a:r>
              <a:rPr lang="en-US" sz="2400" dirty="0"/>
              <a:t>Type in your </a:t>
            </a:r>
            <a:r>
              <a:rPr lang="en-US" sz="2400" dirty="0">
                <a:hlinkClick r:id="rId3"/>
              </a:rPr>
              <a:t>userid@ameziongsa.com</a:t>
            </a:r>
            <a:r>
              <a:rPr lang="en-US" sz="2400" dirty="0"/>
              <a:t>.  For </a:t>
            </a:r>
            <a:r>
              <a:rPr lang="en-US" sz="2400" dirty="0" err="1"/>
              <a:t>example:abcccdsaed@ameziongsa.com</a:t>
            </a:r>
            <a:r>
              <a:rPr lang="en-US" sz="2400" dirty="0"/>
              <a:t>.</a:t>
            </a:r>
          </a:p>
          <a:p>
            <a:pPr lvl="0"/>
            <a:r>
              <a:rPr lang="en-US" sz="2400" dirty="0"/>
              <a:t>Type in your password. Everyone has the same initial password, which is: </a:t>
            </a:r>
            <a:r>
              <a:rPr lang="en-US" sz="2400" b="1" dirty="0"/>
              <a:t>Abc123abc1</a:t>
            </a:r>
            <a:r>
              <a:rPr lang="en-US" sz="2400" dirty="0"/>
              <a:t>.</a:t>
            </a:r>
            <a:endParaRPr lang="en-US" sz="2000" dirty="0"/>
          </a:p>
          <a:p>
            <a:pPr lvl="1"/>
            <a:r>
              <a:rPr lang="en-US" dirty="0"/>
              <a:t>You must enter it exactly as it is listed.</a:t>
            </a:r>
          </a:p>
          <a:p>
            <a:pPr lvl="1"/>
            <a:r>
              <a:rPr lang="en-US" dirty="0"/>
              <a:t>Once you enter it, you will be redirected to a window that ask you to create your unique password. Make sure you </a:t>
            </a:r>
            <a:r>
              <a:rPr lang="en-US" b="1" dirty="0"/>
              <a:t>WRITE DOWN AND KEEP YOUR PASSWORD</a:t>
            </a:r>
            <a:r>
              <a:rPr lang="en-US" dirty="0"/>
              <a:t>! Press enter.</a:t>
            </a:r>
          </a:p>
          <a:p>
            <a:pPr lvl="0"/>
            <a:r>
              <a:rPr lang="en-US" sz="2400" dirty="0"/>
              <a:t>You will be directed to your applications page and you will see all of the features at your disposal. </a:t>
            </a:r>
            <a:endParaRPr lang="en-US" sz="2000" dirty="0"/>
          </a:p>
          <a:p>
            <a:endParaRPr lang="en-US" dirty="0"/>
          </a:p>
        </p:txBody>
      </p:sp>
    </p:spTree>
    <p:extLst>
      <p:ext uri="{BB962C8B-B14F-4D97-AF65-F5344CB8AC3E}">
        <p14:creationId xmlns:p14="http://schemas.microsoft.com/office/powerpoint/2010/main" val="1420951353"/>
      </p:ext>
    </p:extLst>
  </p:cSld>
  <p:clrMapOvr>
    <a:masterClrMapping/>
  </p:clrMapOvr>
  <mc:AlternateContent xmlns:mc="http://schemas.openxmlformats.org/markup-compatibility/2006">
    <mc:Choice xmlns:p14="http://schemas.microsoft.com/office/powerpoint/2010/main" Requires="p14">
      <p:transition spd="slow" p14:dur="2000" advTm="11333"/>
    </mc:Choice>
    <mc:Fallback>
      <p:transition spd="slow" advTm="113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Download Apps</a:t>
            </a:r>
          </a:p>
        </p:txBody>
      </p:sp>
      <p:sp>
        <p:nvSpPr>
          <p:cNvPr id="3" name="Content Placeholder 2"/>
          <p:cNvSpPr>
            <a:spLocks noGrp="1"/>
          </p:cNvSpPr>
          <p:nvPr>
            <p:ph idx="1"/>
          </p:nvPr>
        </p:nvSpPr>
        <p:spPr>
          <a:xfrm>
            <a:off x="739775" y="2589088"/>
            <a:ext cx="7662864" cy="3825158"/>
          </a:xfrm>
        </p:spPr>
        <p:txBody>
          <a:bodyPr>
            <a:normAutofit/>
          </a:bodyPr>
          <a:lstStyle/>
          <a:p>
            <a:r>
              <a:rPr lang="en-US" sz="2400" dirty="0"/>
              <a:t>While all of the features of Office 365 are available to you online, there are two features that you can download to your device. They are: Skype for Business (unlimited use of Skype available to you as a part of your annual licensing fee) and OneDrive (1 TB [terabyte] of cloud storage); make sure you download both for future use, </a:t>
            </a:r>
          </a:p>
        </p:txBody>
      </p:sp>
    </p:spTree>
    <p:extLst>
      <p:ext uri="{BB962C8B-B14F-4D97-AF65-F5344CB8AC3E}">
        <p14:creationId xmlns:p14="http://schemas.microsoft.com/office/powerpoint/2010/main" val="2952618362"/>
      </p:ext>
    </p:extLst>
  </p:cSld>
  <p:clrMapOvr>
    <a:masterClrMapping/>
  </p:clrMapOvr>
  <mc:AlternateContent xmlns:mc="http://schemas.openxmlformats.org/markup-compatibility/2006">
    <mc:Choice xmlns:p14="http://schemas.microsoft.com/office/powerpoint/2010/main" Requires="p14">
      <p:transition spd="slow" p14:dur="2000" advTm="11222"/>
    </mc:Choice>
    <mc:Fallback>
      <p:transition spd="slow" advTm="1122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963"/>
            <a:ext cx="8229600" cy="1143000"/>
          </a:xfrm>
        </p:spPr>
        <p:txBody>
          <a:bodyPr/>
          <a:lstStyle/>
          <a:p>
            <a:r>
              <a:rPr lang="en-US" b="1" dirty="0"/>
              <a:t>Download Apps</a:t>
            </a:r>
            <a:endParaRPr lang="en-US" dirty="0"/>
          </a:p>
        </p:txBody>
      </p:sp>
      <p:sp>
        <p:nvSpPr>
          <p:cNvPr id="3" name="Content Placeholder 2"/>
          <p:cNvSpPr>
            <a:spLocks noGrp="1"/>
          </p:cNvSpPr>
          <p:nvPr>
            <p:ph idx="1"/>
          </p:nvPr>
        </p:nvSpPr>
        <p:spPr>
          <a:xfrm>
            <a:off x="739775" y="2605710"/>
            <a:ext cx="7662864" cy="3267169"/>
          </a:xfrm>
        </p:spPr>
        <p:txBody>
          <a:bodyPr>
            <a:normAutofit/>
          </a:bodyPr>
          <a:lstStyle/>
          <a:p>
            <a:r>
              <a:rPr lang="en-US" sz="2400" dirty="0"/>
              <a:t>Download the OneDrive app. Click Install Office 2016.</a:t>
            </a:r>
          </a:p>
          <a:p>
            <a:endParaRPr lang="en-US" dirty="0"/>
          </a:p>
        </p:txBody>
      </p:sp>
      <p:pic>
        <p:nvPicPr>
          <p:cNvPr id="7" name="Picture 6"/>
          <p:cNvPicPr>
            <a:picLocks noChangeAspect="1"/>
          </p:cNvPicPr>
          <p:nvPr/>
        </p:nvPicPr>
        <p:blipFill>
          <a:blip r:embed="rId3"/>
          <a:stretch>
            <a:fillRect/>
          </a:stretch>
        </p:blipFill>
        <p:spPr>
          <a:xfrm>
            <a:off x="739776" y="3329559"/>
            <a:ext cx="7662864" cy="2876169"/>
          </a:xfrm>
          <a:prstGeom prst="rect">
            <a:avLst/>
          </a:prstGeom>
        </p:spPr>
      </p:pic>
    </p:spTree>
    <p:extLst>
      <p:ext uri="{BB962C8B-B14F-4D97-AF65-F5344CB8AC3E}">
        <p14:creationId xmlns:p14="http://schemas.microsoft.com/office/powerpoint/2010/main" val="3581786942"/>
      </p:ext>
    </p:extLst>
  </p:cSld>
  <p:clrMapOvr>
    <a:masterClrMapping/>
  </p:clrMapOvr>
  <mc:AlternateContent xmlns:mc="http://schemas.openxmlformats.org/markup-compatibility/2006">
    <mc:Choice xmlns:p14="http://schemas.microsoft.com/office/powerpoint/2010/main" Requires="p14">
      <p:transition spd="slow" p14:dur="2000" advTm="6619"/>
    </mc:Choice>
    <mc:Fallback>
      <p:transition spd="slow" advTm="661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511"/>
            <a:ext cx="8229600" cy="1143000"/>
          </a:xfrm>
        </p:spPr>
        <p:txBody>
          <a:bodyPr/>
          <a:lstStyle/>
          <a:p>
            <a:r>
              <a:rPr lang="en-US" b="1" dirty="0"/>
              <a:t>Download Apps</a:t>
            </a:r>
          </a:p>
        </p:txBody>
      </p:sp>
      <p:sp>
        <p:nvSpPr>
          <p:cNvPr id="3" name="Content Placeholder 2"/>
          <p:cNvSpPr>
            <a:spLocks noGrp="1"/>
          </p:cNvSpPr>
          <p:nvPr>
            <p:ph idx="1"/>
          </p:nvPr>
        </p:nvSpPr>
        <p:spPr>
          <a:xfrm>
            <a:off x="642239" y="2258030"/>
            <a:ext cx="7926408" cy="3267169"/>
          </a:xfrm>
        </p:spPr>
        <p:txBody>
          <a:bodyPr/>
          <a:lstStyle/>
          <a:p>
            <a:r>
              <a:rPr lang="en-US" sz="2400" dirty="0"/>
              <a:t>After you have downloaded it, open it up and create a folder entitled “Quarterly Conference Reporting”; </a:t>
            </a:r>
          </a:p>
          <a:p>
            <a:r>
              <a:rPr lang="en-US" sz="2400" dirty="0"/>
              <a:t>Click on OneDrive. Click on New and then Click Folder.</a:t>
            </a:r>
          </a:p>
          <a:p>
            <a:endParaRPr lang="en-US" dirty="0"/>
          </a:p>
          <a:p>
            <a:endParaRPr lang="en-US" dirty="0"/>
          </a:p>
          <a:p>
            <a:endParaRPr lang="en-US" dirty="0"/>
          </a:p>
        </p:txBody>
      </p:sp>
      <p:pic>
        <p:nvPicPr>
          <p:cNvPr id="4" name="Picture 3"/>
          <p:cNvPicPr>
            <a:picLocks noChangeAspect="1"/>
          </p:cNvPicPr>
          <p:nvPr/>
        </p:nvPicPr>
        <p:blipFill rotWithShape="1">
          <a:blip r:embed="rId3"/>
          <a:srcRect t="1" b="10825"/>
          <a:stretch/>
        </p:blipFill>
        <p:spPr>
          <a:xfrm>
            <a:off x="1852390" y="3768779"/>
            <a:ext cx="5475001" cy="3089221"/>
          </a:xfrm>
          <a:prstGeom prst="rect">
            <a:avLst/>
          </a:prstGeom>
        </p:spPr>
      </p:pic>
    </p:spTree>
    <p:extLst>
      <p:ext uri="{BB962C8B-B14F-4D97-AF65-F5344CB8AC3E}">
        <p14:creationId xmlns:p14="http://schemas.microsoft.com/office/powerpoint/2010/main" val="4036206367"/>
      </p:ext>
    </p:extLst>
  </p:cSld>
  <p:clrMapOvr>
    <a:masterClrMapping/>
  </p:clrMapOvr>
  <mc:AlternateContent xmlns:mc="http://schemas.openxmlformats.org/markup-compatibility/2006">
    <mc:Choice xmlns:p14="http://schemas.microsoft.com/office/powerpoint/2010/main" Requires="p14">
      <p:transition spd="slow" p14:dur="2000" advTm="6803"/>
    </mc:Choice>
    <mc:Fallback>
      <p:transition spd="slow" advTm="680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Genesis.thmx</Template>
  <TotalTime>1154</TotalTime>
  <Words>1737</Words>
  <Application>Microsoft Macintosh PowerPoint</Application>
  <PresentationFormat>On-screen Show (4:3)</PresentationFormat>
  <Paragraphs>148</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Calisto MT</vt:lpstr>
      <vt:lpstr>Times New Roman</vt:lpstr>
      <vt:lpstr>Wingdings</vt:lpstr>
      <vt:lpstr>Genesis</vt:lpstr>
      <vt:lpstr>Office 365 Integration</vt:lpstr>
      <vt:lpstr>The African Methodist Episcopal Zion Church Office of the General Secretary-Auditor </vt:lpstr>
      <vt:lpstr>Imminent Launch  of Forms Management System </vt:lpstr>
      <vt:lpstr>Step One:  Office 365 Integration</vt:lpstr>
      <vt:lpstr>Follow these steps  to get activated</vt:lpstr>
      <vt:lpstr>Follow these steps  to get activated</vt:lpstr>
      <vt:lpstr>Download Apps</vt:lpstr>
      <vt:lpstr>Download Apps</vt:lpstr>
      <vt:lpstr>Download Apps</vt:lpstr>
      <vt:lpstr>Download Apps</vt:lpstr>
      <vt:lpstr>YOU’RE FINISHED WITH STEP ONE!!! </vt:lpstr>
      <vt:lpstr>Step Two:  www.AMEZionGSA.com  Integration</vt:lpstr>
      <vt:lpstr>Step Two:  www.AMEZionGSA.com  Integration</vt:lpstr>
      <vt:lpstr>PowerPoint Presentation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  www.AMEZionGSA.com  Integration</vt:lpstr>
      <vt:lpstr>Step Two</vt:lpstr>
      <vt:lpstr>Step Three:  Forms Completion and Upload</vt:lpstr>
      <vt:lpstr>Step Three</vt:lpstr>
      <vt:lpstr>Step Three</vt:lpstr>
      <vt:lpstr>Contact Information</vt:lpstr>
    </vt:vector>
  </TitlesOfParts>
  <Company>Sanctuary Innerprises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Integration</dc:title>
  <dc:creator>LeaVee L. Jordan-Patterson</dc:creator>
  <cp:lastModifiedBy>sanctuaryinnerprises@gmail.com</cp:lastModifiedBy>
  <cp:revision>67</cp:revision>
  <cp:lastPrinted>2017-04-03T18:13:46Z</cp:lastPrinted>
  <dcterms:created xsi:type="dcterms:W3CDTF">2017-03-16T16:55:40Z</dcterms:created>
  <dcterms:modified xsi:type="dcterms:W3CDTF">2017-06-08T23:48:49Z</dcterms:modified>
</cp:coreProperties>
</file>