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8"/>
  </p:normalViewPr>
  <p:slideViewPr>
    <p:cSldViewPr snapToGrid="0" snapToObjects="1">
      <p:cViewPr varScale="1">
        <p:scale>
          <a:sx n="119" d="100"/>
          <a:sy n="119" d="100"/>
        </p:scale>
        <p:origin x="1440" y="18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24A17F3-AF8C-478F-BAB7-ED1B1614A704}" type="datetimeFigureOut">
              <a:rPr lang="en-US" smtClean="0"/>
              <a:t>4/17/17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E81AED-8877-48B5-8E84-1DDFDADF4C1B}" type="slidenum">
              <a:rPr lang="en-US" smtClean="0"/>
              <a:t>‹#›</a:t>
            </a:fld>
            <a:endParaRPr lang="en-US"/>
          </a:p>
        </p:txBody>
      </p:sp>
    </p:spTree>
    <p:extLst>
      <p:ext uri="{BB962C8B-B14F-4D97-AF65-F5344CB8AC3E}">
        <p14:creationId xmlns:p14="http://schemas.microsoft.com/office/powerpoint/2010/main" val="17393350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3AA67AA-2A6F-3045-8793-D088382027B1}"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331199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A67AA-2A6F-3045-8793-D088382027B1}"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291352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A67AA-2A6F-3045-8793-D088382027B1}"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203988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AA67AA-2A6F-3045-8793-D088382027B1}"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181820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3">
                                            <p:txEl>
                                              <p:pRg st="1" end="1"/>
                                            </p:txEl>
                                          </p:spTgt>
                                        </p:tgtEl>
                                      </p:cBhvr>
                                    </p:animEffect>
                                    <p:animScale>
                                      <p:cBhvr>
                                        <p:cTn id="15" dur="250" autoRev="1" fill="hold"/>
                                        <p:tgtEl>
                                          <p:spTgt spid="3">
                                            <p:txEl>
                                              <p:pRg st="1" end="1"/>
                                            </p:txEl>
                                          </p:spTgt>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3">
                                            <p:txEl>
                                              <p:pRg st="2" end="2"/>
                                            </p:txEl>
                                          </p:spTgt>
                                        </p:tgtEl>
                                      </p:cBhvr>
                                    </p:animEffect>
                                    <p:animScale>
                                      <p:cBhvr>
                                        <p:cTn id="18" dur="250" autoRev="1" fill="hold"/>
                                        <p:tgtEl>
                                          <p:spTgt spid="3">
                                            <p:txEl>
                                              <p:pRg st="2" end="2"/>
                                            </p:txEl>
                                          </p:spTgt>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3">
                                            <p:txEl>
                                              <p:pRg st="3" end="3"/>
                                            </p:txEl>
                                          </p:spTgt>
                                        </p:tgtEl>
                                      </p:cBhvr>
                                    </p:animEffect>
                                    <p:animScale>
                                      <p:cBhvr>
                                        <p:cTn id="21" dur="250" autoRev="1" fill="hold"/>
                                        <p:tgtEl>
                                          <p:spTgt spid="3">
                                            <p:txEl>
                                              <p:pRg st="3" end="3"/>
                                            </p:txEl>
                                          </p:spTgt>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3">
                                            <p:txEl>
                                              <p:pRg st="4" end="4"/>
                                            </p:txEl>
                                          </p:spTgt>
                                        </p:tgtEl>
                                      </p:cBhvr>
                                    </p:animEffect>
                                    <p:animScale>
                                      <p:cBhvr>
                                        <p:cTn id="24"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6" presetClass="emph" presetSubtype="0" fill="hold" nodeType="clickEffect">
                  <p:stCondLst>
                    <p:cond delay="0"/>
                  </p:stCondLst>
                  <p:childTnLst>
                    <p:animEffect transition="out" filter="fade">
                      <p:cBhvr>
                        <p:cTn dur="500" tmFilter="0, 0; .2, .5; .8, .5; 1, 0"/>
                        <p:tgtEl>
                          <p:spTgt spid="3"/>
                        </p:tgtEl>
                      </p:cBhvr>
                    </p:animEffect>
                    <p:animScale>
                      <p:cBhvr>
                        <p:cTn dur="250" autoRev="1" fill="hold"/>
                        <p:tgtEl>
                          <p:spTgt spid="3"/>
                        </p:tgtEl>
                      </p:cBhvr>
                      <p:by x="105000" y="105000"/>
                    </p:animScale>
                  </p:childTnLst>
                </p:cTn>
              </p:par>
            </p:tnLst>
          </p:tmpl>
          <p:tmpl lvl="2">
            <p:tnLst>
              <p:par>
                <p:cTn presetID="26" presetClass="emph" presetSubtype="0" fill="hold" nodeType="withEffect">
                  <p:stCondLst>
                    <p:cond delay="0"/>
                  </p:stCondLst>
                  <p:childTnLst>
                    <p:animEffect transition="out" filter="fade">
                      <p:cBhvr>
                        <p:cTn dur="500" tmFilter="0, 0; .2, .5; .8, .5; 1, 0"/>
                        <p:tgtEl>
                          <p:spTgt spid="3"/>
                        </p:tgtEl>
                      </p:cBhvr>
                    </p:animEffect>
                    <p:animScale>
                      <p:cBhvr>
                        <p:cTn dur="250" autoRev="1" fill="hold"/>
                        <p:tgtEl>
                          <p:spTgt spid="3"/>
                        </p:tgtEl>
                      </p:cBhvr>
                      <p:by x="105000" y="105000"/>
                    </p:animScale>
                  </p:childTnLst>
                </p:cTn>
              </p:par>
            </p:tnLst>
          </p:tmpl>
          <p:tmpl lvl="3">
            <p:tnLst>
              <p:par>
                <p:cTn presetID="26" presetClass="emph" presetSubtype="0" fill="hold" nodeType="withEffect">
                  <p:stCondLst>
                    <p:cond delay="0"/>
                  </p:stCondLst>
                  <p:childTnLst>
                    <p:animEffect transition="out" filter="fade">
                      <p:cBhvr>
                        <p:cTn dur="500" tmFilter="0, 0; .2, .5; .8, .5; 1, 0"/>
                        <p:tgtEl>
                          <p:spTgt spid="3"/>
                        </p:tgtEl>
                      </p:cBhvr>
                    </p:animEffect>
                    <p:animScale>
                      <p:cBhvr>
                        <p:cTn dur="250" autoRev="1" fill="hold"/>
                        <p:tgtEl>
                          <p:spTgt spid="3"/>
                        </p:tgtEl>
                      </p:cBhvr>
                      <p:by x="105000" y="105000"/>
                    </p:animScale>
                  </p:childTnLst>
                </p:cTn>
              </p:par>
            </p:tnLst>
          </p:tmpl>
          <p:tmpl lvl="4">
            <p:tnLst>
              <p:par>
                <p:cTn presetID="26" presetClass="emph" presetSubtype="0" fill="hold" nodeType="withEffect">
                  <p:stCondLst>
                    <p:cond delay="0"/>
                  </p:stCondLst>
                  <p:childTnLst>
                    <p:animEffect transition="out" filter="fade">
                      <p:cBhvr>
                        <p:cTn dur="500" tmFilter="0, 0; .2, .5; .8, .5; 1, 0"/>
                        <p:tgtEl>
                          <p:spTgt spid="3"/>
                        </p:tgtEl>
                      </p:cBhvr>
                    </p:animEffect>
                    <p:animScale>
                      <p:cBhvr>
                        <p:cTn dur="250" autoRev="1" fill="hold"/>
                        <p:tgtEl>
                          <p:spTgt spid="3"/>
                        </p:tgtEl>
                      </p:cBhvr>
                      <p:by x="105000" y="105000"/>
                    </p:animScale>
                  </p:childTnLst>
                </p:cTn>
              </p:par>
            </p:tnLst>
          </p:tmpl>
          <p:tmpl lvl="5">
            <p:tnLst>
              <p:par>
                <p:cTn presetID="26" presetClass="emph" presetSubtype="0" fill="hold" nodeType="withEffect">
                  <p:stCondLst>
                    <p:cond delay="0"/>
                  </p:stCondLst>
                  <p:childTnLst>
                    <p:animEffect transition="out" filter="fade">
                      <p:cBhvr>
                        <p:cTn dur="500" tmFilter="0, 0; .2, .5; .8, .5; 1, 0"/>
                        <p:tgtEl>
                          <p:spTgt spid="3"/>
                        </p:tgtEl>
                      </p:cBhvr>
                    </p:animEffect>
                    <p:animScale>
                      <p:cBhvr>
                        <p:cTn dur="250" autoRev="1" fill="hold"/>
                        <p:tgtEl>
                          <p:spTgt spid="3"/>
                        </p:tgtEl>
                      </p:cBhvr>
                      <p:by x="105000" y="105000"/>
                    </p:animScale>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A67AA-2A6F-3045-8793-D088382027B1}" type="datetimeFigureOut">
              <a:rPr lang="en-US" smtClean="0"/>
              <a:t>4/17/17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69787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A67AA-2A6F-3045-8793-D088382027B1}"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279344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A67AA-2A6F-3045-8793-D088382027B1}" type="datetimeFigureOut">
              <a:rPr lang="en-US" smtClean="0"/>
              <a:t>4/17/17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393188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A67AA-2A6F-3045-8793-D088382027B1}" type="datetimeFigureOut">
              <a:rPr lang="en-US" smtClean="0"/>
              <a:t>4/17/17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137419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A67AA-2A6F-3045-8793-D088382027B1}" type="datetimeFigureOut">
              <a:rPr lang="en-US" smtClean="0"/>
              <a:t>4/17/17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339362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A67AA-2A6F-3045-8793-D088382027B1}"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24570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A67AA-2A6F-3045-8793-D088382027B1}" type="datetimeFigureOut">
              <a:rPr lang="en-US" smtClean="0"/>
              <a:t>4/17/17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D8D1-3CF7-AD40-9EB7-9B0AC2D8AEE2}" type="slidenum">
              <a:rPr lang="en-US" smtClean="0"/>
              <a:t>‹#›</a:t>
            </a:fld>
            <a:endParaRPr lang="en-US"/>
          </a:p>
        </p:txBody>
      </p:sp>
    </p:spTree>
    <p:extLst>
      <p:ext uri="{BB962C8B-B14F-4D97-AF65-F5344CB8AC3E}">
        <p14:creationId xmlns:p14="http://schemas.microsoft.com/office/powerpoint/2010/main" val="46184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67AA-2A6F-3045-8793-D088382027B1}" type="datetimeFigureOut">
              <a:rPr lang="en-US" smtClean="0"/>
              <a:t>4/17/17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FD8D1-3CF7-AD40-9EB7-9B0AC2D8AEE2}" type="slidenum">
              <a:rPr lang="en-US" smtClean="0"/>
              <a:t>‹#›</a:t>
            </a:fld>
            <a:endParaRPr lang="en-US"/>
          </a:p>
        </p:txBody>
      </p:sp>
    </p:spTree>
    <p:extLst>
      <p:ext uri="{BB962C8B-B14F-4D97-AF65-F5344CB8AC3E}">
        <p14:creationId xmlns:p14="http://schemas.microsoft.com/office/powerpoint/2010/main" val="111566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hyperlink" Target="mailto:jesadler@amezhqtr.org" TargetMode="External"/><Relationship Id="rId4" Type="http://schemas.openxmlformats.org/officeDocument/2006/relationships/hyperlink" Target="mailto:tkyles@amezhqtr.org" TargetMode="External"/><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8" y="1143000"/>
            <a:ext cx="5216770" cy="1323439"/>
          </a:xfrm>
          <a:prstGeom prst="rect">
            <a:avLst/>
          </a:prstGeom>
          <a:noFill/>
        </p:spPr>
        <p:txBody>
          <a:bodyPr wrap="square" rtlCol="0">
            <a:spAutoFit/>
          </a:bodyPr>
          <a:lstStyle/>
          <a:p>
            <a:pPr algn="ctr"/>
            <a:r>
              <a:rPr lang="en-US" sz="4800" dirty="0">
                <a:solidFill>
                  <a:srgbClr val="FFCD32"/>
                </a:solidFill>
                <a:latin typeface="Aldrich"/>
                <a:cs typeface="Aldrich"/>
              </a:rPr>
              <a:t>Presiding Elders’ </a:t>
            </a:r>
          </a:p>
          <a:p>
            <a:pPr algn="ctr"/>
            <a:r>
              <a:rPr lang="en-US" sz="3200" spc="600" dirty="0">
                <a:solidFill>
                  <a:srgbClr val="FFCD32"/>
                </a:solidFill>
                <a:latin typeface="Aldrich"/>
                <a:cs typeface="Aldrich"/>
              </a:rPr>
              <a:t>Presentation</a:t>
            </a:r>
          </a:p>
        </p:txBody>
      </p:sp>
      <p:sp>
        <p:nvSpPr>
          <p:cNvPr id="6" name="TextBox 5"/>
          <p:cNvSpPr txBox="1"/>
          <p:nvPr/>
        </p:nvSpPr>
        <p:spPr>
          <a:xfrm>
            <a:off x="3175000" y="4611259"/>
            <a:ext cx="5373077" cy="646331"/>
          </a:xfrm>
          <a:prstGeom prst="rect">
            <a:avLst/>
          </a:prstGeom>
          <a:noFill/>
        </p:spPr>
        <p:txBody>
          <a:bodyPr wrap="square" rtlCol="0">
            <a:spAutoFit/>
          </a:bodyPr>
          <a:lstStyle/>
          <a:p>
            <a:pPr marL="136525" algn="r"/>
            <a:r>
              <a:rPr lang="en-US" altLang="en-US" b="1" dirty="0">
                <a:solidFill>
                  <a:schemeClr val="bg1"/>
                </a:solidFill>
                <a:latin typeface="Aldrich"/>
                <a:cs typeface="Aldrich"/>
              </a:rPr>
              <a:t>The Reverend J. Elvin Sadler, </a:t>
            </a:r>
            <a:r>
              <a:rPr lang="en-US" altLang="en-US" b="1" dirty="0" err="1">
                <a:solidFill>
                  <a:schemeClr val="bg1"/>
                </a:solidFill>
                <a:latin typeface="Aldrich"/>
                <a:cs typeface="Aldrich"/>
              </a:rPr>
              <a:t>D.Min</a:t>
            </a:r>
            <a:r>
              <a:rPr lang="en-US" altLang="en-US" b="1" dirty="0">
                <a:solidFill>
                  <a:schemeClr val="bg1"/>
                </a:solidFill>
                <a:latin typeface="Aldrich"/>
                <a:cs typeface="Aldrich"/>
              </a:rPr>
              <a:t>., </a:t>
            </a:r>
          </a:p>
          <a:p>
            <a:pPr marL="136525" algn="r"/>
            <a:r>
              <a:rPr lang="en-US" altLang="en-US" dirty="0">
                <a:solidFill>
                  <a:schemeClr val="bg1"/>
                </a:solidFill>
                <a:latin typeface="Aldrich"/>
                <a:cs typeface="Aldrich"/>
              </a:rPr>
              <a:t>General Secretary-Auditor</a:t>
            </a:r>
          </a:p>
        </p:txBody>
      </p:sp>
    </p:spTree>
    <p:extLst>
      <p:ext uri="{BB962C8B-B14F-4D97-AF65-F5344CB8AC3E}">
        <p14:creationId xmlns:p14="http://schemas.microsoft.com/office/powerpoint/2010/main" val="233068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848337" y="511869"/>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After</a:t>
            </a:r>
          </a:p>
        </p:txBody>
      </p:sp>
      <p:sp>
        <p:nvSpPr>
          <p:cNvPr id="6" name="TextBox 5"/>
          <p:cNvSpPr txBox="1"/>
          <p:nvPr/>
        </p:nvSpPr>
        <p:spPr>
          <a:xfrm>
            <a:off x="1934308" y="1474458"/>
            <a:ext cx="6828691" cy="5324535"/>
          </a:xfrm>
          <a:prstGeom prst="rect">
            <a:avLst/>
          </a:prstGeom>
          <a:noFill/>
        </p:spPr>
        <p:txBody>
          <a:bodyPr wrap="square" rtlCol="0">
            <a:spAutoFit/>
          </a:bodyPr>
          <a:lstStyle/>
          <a:p>
            <a:pPr marL="914400" lvl="1" indent="-457200">
              <a:buFont typeface="+mj-lt"/>
              <a:buAutoNum type="arabicPeriod"/>
            </a:pPr>
            <a:r>
              <a:rPr lang="en-US" sz="2000" dirty="0">
                <a:solidFill>
                  <a:schemeClr val="bg1"/>
                </a:solidFill>
                <a:latin typeface="Aldrich"/>
                <a:cs typeface="Aldrich"/>
              </a:rPr>
              <a:t>After the Quarter, the P.E. will have a time for a follow up evaluation with the Pastor:</a:t>
            </a:r>
          </a:p>
          <a:p>
            <a:pPr marL="914400" lvl="1" indent="-457200">
              <a:buFont typeface="+mj-lt"/>
              <a:buAutoNum type="arabicPeriod"/>
            </a:pPr>
            <a:r>
              <a:rPr lang="en-US" sz="2000" dirty="0">
                <a:solidFill>
                  <a:schemeClr val="bg1"/>
                </a:solidFill>
                <a:latin typeface="Aldrich"/>
                <a:cs typeface="Aldrich"/>
              </a:rPr>
              <a:t>Pastoral Development Plan (PDP)-The Elder will be able to evaluate the Pastor in key areas of ministry.</a:t>
            </a:r>
          </a:p>
          <a:p>
            <a:pPr marL="1371600" lvl="2" indent="-457200">
              <a:buFont typeface="+mj-lt"/>
              <a:buAutoNum type="alphaLcParenR"/>
            </a:pPr>
            <a:r>
              <a:rPr lang="en-US" sz="2000" dirty="0">
                <a:solidFill>
                  <a:schemeClr val="bg1"/>
                </a:solidFill>
                <a:latin typeface="Aldrich"/>
                <a:cs typeface="Aldrich"/>
              </a:rPr>
              <a:t>The P.E. will do a baseline evaluation with the Pastor at the beginning of the year and subsequent evaluations quarterly.</a:t>
            </a:r>
          </a:p>
          <a:p>
            <a:pPr marL="1371600" lvl="2" indent="-457200">
              <a:buFont typeface="+mj-lt"/>
              <a:buAutoNum type="alphaLcParenR"/>
            </a:pPr>
            <a:r>
              <a:rPr lang="en-US" sz="2000" dirty="0">
                <a:solidFill>
                  <a:schemeClr val="bg1"/>
                </a:solidFill>
                <a:latin typeface="Aldrich"/>
                <a:cs typeface="Aldrich"/>
              </a:rPr>
              <a:t>Shortly after each Quarterly Conference, the P.E. will sit down with the Pastor and grade PDP.</a:t>
            </a:r>
          </a:p>
          <a:p>
            <a:pPr marL="914400" lvl="1" indent="-457200">
              <a:buFont typeface="+mj-lt"/>
              <a:buAutoNum type="arabicPeriod"/>
            </a:pPr>
            <a:r>
              <a:rPr lang="en-US" sz="2000" dirty="0">
                <a:solidFill>
                  <a:schemeClr val="bg1"/>
                </a:solidFill>
                <a:latin typeface="Aldrich"/>
                <a:cs typeface="Aldrich"/>
              </a:rPr>
              <a:t>Quarterly Conference Evaluation-Each church will also be evaluated on the effectiveness of the Quarter. (No Quarter should last more than 60-90 minutes, if all reports are submitted timely (recommend a week before the actual Q.C.) and people are punctual.</a:t>
            </a:r>
          </a:p>
          <a:p>
            <a:pPr marL="914400" lvl="1" indent="-457200">
              <a:buFont typeface="+mj-lt"/>
              <a:buAutoNum type="arabicPeriod"/>
            </a:pPr>
            <a:r>
              <a:rPr lang="en-US" sz="2000" dirty="0">
                <a:solidFill>
                  <a:schemeClr val="bg1"/>
                </a:solidFill>
                <a:latin typeface="Aldrich"/>
                <a:cs typeface="Aldrich"/>
              </a:rPr>
              <a:t>The Quarterly Conference Evaluation Plan (QCEP) will evaluate the effectiveness of the Quarter and report the findings to the Bishop</a:t>
            </a:r>
          </a:p>
        </p:txBody>
      </p:sp>
    </p:spTree>
    <p:extLst>
      <p:ext uri="{BB962C8B-B14F-4D97-AF65-F5344CB8AC3E}">
        <p14:creationId xmlns:p14="http://schemas.microsoft.com/office/powerpoint/2010/main" val="142232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ircle(in)">
                                      <p:cBhvr>
                                        <p:cTn id="21" dur="2000"/>
                                        <p:tgtEl>
                                          <p:spTgt spid="6">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2000"/>
                                        <p:tgtEl>
                                          <p:spTgt spid="6">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ircle(in)">
                                      <p:cBhvr>
                                        <p:cTn id="30"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34308" y="416859"/>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Excellence in Ministry</a:t>
            </a:r>
          </a:p>
        </p:txBody>
      </p:sp>
      <p:sp>
        <p:nvSpPr>
          <p:cNvPr id="6" name="TextBox 5"/>
          <p:cNvSpPr txBox="1"/>
          <p:nvPr/>
        </p:nvSpPr>
        <p:spPr>
          <a:xfrm>
            <a:off x="2014207" y="1487941"/>
            <a:ext cx="682869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FFFF"/>
                </a:solidFill>
                <a:latin typeface="Aldrich"/>
                <a:cs typeface="Aldrich"/>
              </a:rPr>
              <a:t>The role of the Presiding Elder is that of diagnostician and mentor.</a:t>
            </a:r>
          </a:p>
          <a:p>
            <a:pPr marL="342900" indent="-342900">
              <a:buFont typeface="Arial" panose="020B0604020202020204" pitchFamily="34" charset="0"/>
              <a:buChar char="•"/>
            </a:pPr>
            <a:r>
              <a:rPr lang="en-US" sz="2000" dirty="0">
                <a:solidFill>
                  <a:srgbClr val="FFFFFF"/>
                </a:solidFill>
                <a:latin typeface="Aldrich"/>
                <a:cs typeface="Aldrich"/>
              </a:rPr>
              <a:t>The Presiding Elder is there to assist the Bishop with creating healthy congregations.</a:t>
            </a:r>
          </a:p>
          <a:p>
            <a:pPr marL="342900" indent="-342900">
              <a:buFont typeface="Arial" panose="020B0604020202020204" pitchFamily="34" charset="0"/>
              <a:buChar char="•"/>
            </a:pPr>
            <a:r>
              <a:rPr lang="en-US" sz="2000" dirty="0">
                <a:solidFill>
                  <a:srgbClr val="FFFFFF"/>
                </a:solidFill>
                <a:latin typeface="Aldrich"/>
                <a:cs typeface="Aldrich"/>
              </a:rPr>
              <a:t>Healthy congregations create ministries of excellence.</a:t>
            </a:r>
          </a:p>
          <a:p>
            <a:pPr marL="342900" indent="-342900">
              <a:buFont typeface="Arial" panose="020B0604020202020204" pitchFamily="34" charset="0"/>
              <a:buChar char="•"/>
            </a:pPr>
            <a:r>
              <a:rPr lang="en-US" sz="2000" dirty="0">
                <a:solidFill>
                  <a:srgbClr val="FFFFFF"/>
                </a:solidFill>
                <a:latin typeface="Aldrich"/>
                <a:cs typeface="Aldrich"/>
              </a:rPr>
              <a:t>Healthy ministries of excellence happen as a result of effective evaluation, guidance and development.</a:t>
            </a:r>
          </a:p>
          <a:p>
            <a:pPr marL="342900" indent="-342900">
              <a:buFont typeface="Arial" panose="020B0604020202020204" pitchFamily="34" charset="0"/>
              <a:buChar char="•"/>
            </a:pPr>
            <a:r>
              <a:rPr lang="en-US" sz="2000" dirty="0">
                <a:solidFill>
                  <a:srgbClr val="FFFFFF"/>
                </a:solidFill>
                <a:latin typeface="Aldrich"/>
                <a:cs typeface="Aldrich"/>
              </a:rPr>
              <a:t>When congregations become healthy and strive towards excellence, they create an atmosphere for growth.</a:t>
            </a:r>
          </a:p>
          <a:p>
            <a:pPr marL="342900" indent="-342900">
              <a:buFont typeface="Arial" panose="020B0604020202020204" pitchFamily="34" charset="0"/>
              <a:buChar char="•"/>
            </a:pPr>
            <a:r>
              <a:rPr lang="en-US" sz="2000" dirty="0">
                <a:solidFill>
                  <a:srgbClr val="FFFFFF"/>
                </a:solidFill>
                <a:latin typeface="Aldrich"/>
                <a:cs typeface="Aldrich"/>
              </a:rPr>
              <a:t>Presiding Elders, in cooperation and under the auspices of the Presiding Bishop, can play a vital role in creating ministries of excellence. </a:t>
            </a:r>
          </a:p>
          <a:p>
            <a:endParaRPr lang="en-US" sz="2000" dirty="0">
              <a:solidFill>
                <a:srgbClr val="FFFFFF"/>
              </a:solidFill>
              <a:latin typeface="Aldrich"/>
              <a:cs typeface="Aldrich"/>
            </a:endParaRPr>
          </a:p>
        </p:txBody>
      </p:sp>
    </p:spTree>
    <p:extLst>
      <p:ext uri="{BB962C8B-B14F-4D97-AF65-F5344CB8AC3E}">
        <p14:creationId xmlns:p14="http://schemas.microsoft.com/office/powerpoint/2010/main" val="103551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34308" y="585589"/>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Q&amp;A</a:t>
            </a:r>
          </a:p>
        </p:txBody>
      </p:sp>
      <p:sp>
        <p:nvSpPr>
          <p:cNvPr id="6" name="TextBox 5"/>
          <p:cNvSpPr txBox="1"/>
          <p:nvPr/>
        </p:nvSpPr>
        <p:spPr>
          <a:xfrm>
            <a:off x="1944080" y="1863744"/>
            <a:ext cx="6828691" cy="4708981"/>
          </a:xfrm>
          <a:prstGeom prst="rect">
            <a:avLst/>
          </a:prstGeom>
          <a:noFill/>
        </p:spPr>
        <p:txBody>
          <a:bodyPr wrap="square" rtlCol="0">
            <a:spAutoFit/>
          </a:bodyPr>
          <a:lstStyle/>
          <a:p>
            <a:pPr marL="342900" indent="-342900">
              <a:buFont typeface="Arial"/>
              <a:buChar char="•"/>
            </a:pPr>
            <a:r>
              <a:rPr lang="en-US" sz="2000" dirty="0">
                <a:solidFill>
                  <a:srgbClr val="FFFFFF"/>
                </a:solidFill>
                <a:latin typeface="Aldrich"/>
                <a:cs typeface="Aldrich"/>
              </a:rPr>
              <a:t>This ends the presentation; are there any questions?</a:t>
            </a:r>
          </a:p>
          <a:p>
            <a:pPr marL="342900" indent="-342900">
              <a:buFont typeface="Arial"/>
              <a:buChar char="•"/>
            </a:pPr>
            <a:r>
              <a:rPr lang="en-US" sz="2000" dirty="0">
                <a:solidFill>
                  <a:srgbClr val="FFFFFF"/>
                </a:solidFill>
                <a:latin typeface="Aldrich"/>
                <a:cs typeface="Aldrich"/>
              </a:rPr>
              <a:t>Once we are satisfied with the information you have provided, we will release it to your churches within the next week or so. We will contact you to let you know when.</a:t>
            </a:r>
          </a:p>
          <a:p>
            <a:pPr marL="342900" indent="-342900">
              <a:buFont typeface="Arial"/>
              <a:buChar char="•"/>
            </a:pPr>
            <a:r>
              <a:rPr lang="en-US" sz="2000" dirty="0">
                <a:solidFill>
                  <a:srgbClr val="FFFFFF"/>
                </a:solidFill>
                <a:latin typeface="Aldrich"/>
                <a:cs typeface="Aldrich"/>
              </a:rPr>
              <a:t>We are also providing you with the user IDs for your churches.</a:t>
            </a:r>
          </a:p>
          <a:p>
            <a:pPr marL="342900" indent="-342900">
              <a:buFont typeface="Arial"/>
              <a:buChar char="•"/>
            </a:pPr>
            <a:r>
              <a:rPr lang="en-US" sz="2000" dirty="0">
                <a:solidFill>
                  <a:srgbClr val="FFFFFF"/>
                </a:solidFill>
                <a:latin typeface="Aldrich"/>
                <a:cs typeface="Aldrich"/>
              </a:rPr>
              <a:t>Please provide this information them and let them.</a:t>
            </a:r>
          </a:p>
          <a:p>
            <a:pPr marL="342900" indent="-342900">
              <a:buFont typeface="Arial"/>
              <a:buChar char="•"/>
            </a:pPr>
            <a:r>
              <a:rPr lang="en-US" sz="2000" dirty="0">
                <a:solidFill>
                  <a:srgbClr val="FFFFFF"/>
                </a:solidFill>
                <a:latin typeface="Aldrich"/>
                <a:cs typeface="Aldrich"/>
              </a:rPr>
              <a:t>They are able to use their Office 365 Enterprise E1 license now. </a:t>
            </a:r>
          </a:p>
          <a:p>
            <a:pPr marL="342900" indent="-342900">
              <a:buFont typeface="Arial"/>
              <a:buChar char="•"/>
            </a:pPr>
            <a:r>
              <a:rPr lang="en-US" sz="2000" dirty="0">
                <a:solidFill>
                  <a:srgbClr val="FFFFFF"/>
                </a:solidFill>
                <a:latin typeface="Aldrich"/>
                <a:cs typeface="Aldrich"/>
              </a:rPr>
              <a:t>If you need to contact us, you can go to the website to the contacts page “Help Desk” and log their questions. They will receive a response within 24-48 hours.</a:t>
            </a:r>
          </a:p>
          <a:p>
            <a:pPr marL="342900" indent="-342900">
              <a:buFont typeface="Arial"/>
              <a:buChar char="•"/>
            </a:pPr>
            <a:r>
              <a:rPr lang="en-US" sz="2000" dirty="0">
                <a:solidFill>
                  <a:srgbClr val="FFFFFF"/>
                </a:solidFill>
                <a:latin typeface="Aldrich"/>
                <a:cs typeface="Aldrich"/>
              </a:rPr>
              <a:t>As a last email the office: </a:t>
            </a:r>
            <a:r>
              <a:rPr lang="en-US" sz="2000" dirty="0">
                <a:solidFill>
                  <a:srgbClr val="FFFFFF"/>
                </a:solidFill>
                <a:latin typeface="Aldrich"/>
                <a:cs typeface="Aldrich"/>
                <a:hlinkClick r:id="rId3"/>
              </a:rPr>
              <a:t>jesadler@amezhqtr.org</a:t>
            </a:r>
            <a:r>
              <a:rPr lang="en-US" sz="2000" dirty="0">
                <a:solidFill>
                  <a:srgbClr val="FFFFFF"/>
                </a:solidFill>
                <a:latin typeface="Aldrich"/>
                <a:cs typeface="Aldrich"/>
              </a:rPr>
              <a:t>, or </a:t>
            </a:r>
            <a:r>
              <a:rPr lang="en-US" sz="2000" dirty="0">
                <a:solidFill>
                  <a:srgbClr val="FFFFFF"/>
                </a:solidFill>
                <a:latin typeface="Aldrich"/>
                <a:cs typeface="Aldrich"/>
                <a:hlinkClick r:id="rId4"/>
              </a:rPr>
              <a:t>tkyles@amezhqtr.org</a:t>
            </a:r>
            <a:r>
              <a:rPr lang="en-US" sz="2000" dirty="0">
                <a:solidFill>
                  <a:srgbClr val="FFFFFF"/>
                </a:solidFill>
                <a:latin typeface="Aldrich"/>
                <a:cs typeface="Aldrich"/>
              </a:rPr>
              <a:t>. </a:t>
            </a:r>
          </a:p>
          <a:p>
            <a:pPr marL="342900" indent="-342900">
              <a:buFont typeface="Arial"/>
              <a:buChar char="•"/>
            </a:pPr>
            <a:r>
              <a:rPr lang="en-US" sz="2000" dirty="0">
                <a:solidFill>
                  <a:srgbClr val="FFFFFF"/>
                </a:solidFill>
                <a:latin typeface="Aldrich"/>
                <a:cs typeface="Aldrich"/>
              </a:rPr>
              <a:t>THANK YOU FOR YOUR TIME!!! </a:t>
            </a:r>
          </a:p>
        </p:txBody>
      </p:sp>
    </p:spTree>
    <p:extLst>
      <p:ext uri="{BB962C8B-B14F-4D97-AF65-F5344CB8AC3E}">
        <p14:creationId xmlns:p14="http://schemas.microsoft.com/office/powerpoint/2010/main" val="1871750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1)">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heel(1)">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heel(1)">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heel(1)">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heel(1)">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heel(1)">
                                      <p:cBhvr>
                                        <p:cTn id="42" dur="2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wheel(1)">
                                      <p:cBhvr>
                                        <p:cTn id="4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8" y="937851"/>
            <a:ext cx="5216770" cy="923330"/>
          </a:xfrm>
          <a:prstGeom prst="rect">
            <a:avLst/>
          </a:prstGeom>
          <a:noFill/>
        </p:spPr>
        <p:txBody>
          <a:bodyPr wrap="square" rtlCol="0">
            <a:spAutoFit/>
          </a:bodyPr>
          <a:lstStyle/>
          <a:p>
            <a:pPr algn="ctr"/>
            <a:r>
              <a:rPr lang="en-US" sz="5400" dirty="0">
                <a:solidFill>
                  <a:srgbClr val="FFCD32"/>
                </a:solidFill>
                <a:latin typeface="Aldrich"/>
                <a:cs typeface="Aldrich"/>
              </a:rPr>
              <a:t>Purpose</a:t>
            </a:r>
          </a:p>
        </p:txBody>
      </p:sp>
      <p:sp>
        <p:nvSpPr>
          <p:cNvPr id="6" name="TextBox 5"/>
          <p:cNvSpPr txBox="1"/>
          <p:nvPr/>
        </p:nvSpPr>
        <p:spPr>
          <a:xfrm>
            <a:off x="1934309" y="2233042"/>
            <a:ext cx="6252308" cy="4893647"/>
          </a:xfrm>
          <a:prstGeom prst="rect">
            <a:avLst/>
          </a:prstGeom>
          <a:noFill/>
        </p:spPr>
        <p:txBody>
          <a:bodyPr wrap="square" rtlCol="0">
            <a:spAutoFit/>
          </a:bodyPr>
          <a:lstStyle/>
          <a:p>
            <a:pPr marL="342900" indent="-342900">
              <a:buFont typeface="Arial"/>
              <a:buChar char="•"/>
            </a:pPr>
            <a:r>
              <a:rPr lang="en-US" sz="2400" dirty="0">
                <a:solidFill>
                  <a:srgbClr val="FFFFFF"/>
                </a:solidFill>
                <a:latin typeface="Aldrich"/>
                <a:cs typeface="Aldrich"/>
              </a:rPr>
              <a:t>The purpose of this training is to equip Presiding Elders (P.E.) with the tools necessary to become more effective in the execution of their responsibilities regarding the completion and evaluation of reports for Quarterly, District and Annual Conferences.</a:t>
            </a:r>
          </a:p>
          <a:p>
            <a:pPr marL="342900" indent="-342900">
              <a:buFont typeface="Arial"/>
              <a:buChar char="•"/>
            </a:pPr>
            <a:r>
              <a:rPr lang="en-US" sz="2400" dirty="0">
                <a:solidFill>
                  <a:srgbClr val="FFFFFF"/>
                </a:solidFill>
                <a:latin typeface="Aldrich"/>
                <a:cs typeface="Aldrich"/>
              </a:rPr>
              <a:t>Presiding Elders will be taken through the actual training of inputting information, as we as being given tools to assist them in more effectively equipping Pastors and Leaders during the Quarterly Conference process.</a:t>
            </a:r>
          </a:p>
        </p:txBody>
      </p:sp>
    </p:spTree>
    <p:extLst>
      <p:ext uri="{BB962C8B-B14F-4D97-AF65-F5344CB8AC3E}">
        <p14:creationId xmlns:p14="http://schemas.microsoft.com/office/powerpoint/2010/main" val="282625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937851"/>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Vital Link</a:t>
            </a:r>
          </a:p>
        </p:txBody>
      </p:sp>
      <p:sp>
        <p:nvSpPr>
          <p:cNvPr id="6" name="TextBox 5"/>
          <p:cNvSpPr txBox="1"/>
          <p:nvPr/>
        </p:nvSpPr>
        <p:spPr>
          <a:xfrm>
            <a:off x="1934308" y="2233042"/>
            <a:ext cx="6828691" cy="4154984"/>
          </a:xfrm>
          <a:prstGeom prst="rect">
            <a:avLst/>
          </a:prstGeom>
          <a:noFill/>
        </p:spPr>
        <p:txBody>
          <a:bodyPr wrap="square" rtlCol="0">
            <a:spAutoFit/>
          </a:bodyPr>
          <a:lstStyle/>
          <a:p>
            <a:pPr marL="342900" indent="-342900">
              <a:buFont typeface="Arial"/>
              <a:buChar char="•"/>
            </a:pPr>
            <a:r>
              <a:rPr lang="en-US" sz="2200" dirty="0">
                <a:solidFill>
                  <a:srgbClr val="FFFFFF"/>
                </a:solidFill>
                <a:latin typeface="Aldrich"/>
                <a:cs typeface="Aldrich"/>
              </a:rPr>
              <a:t>One of the most important links in helping congregations to grow and flourish is the office of the Presiding Elder.</a:t>
            </a:r>
          </a:p>
          <a:p>
            <a:pPr marL="342900" indent="-342900">
              <a:buFont typeface="Arial"/>
              <a:buChar char="•"/>
            </a:pPr>
            <a:r>
              <a:rPr lang="en-US" sz="2200" dirty="0">
                <a:solidFill>
                  <a:srgbClr val="FFFFFF"/>
                </a:solidFill>
                <a:latin typeface="Aldrich"/>
                <a:cs typeface="Aldrich"/>
              </a:rPr>
              <a:t>They serve as the “Connecting Link” between the office of the Bishop and the local congregation.</a:t>
            </a:r>
          </a:p>
          <a:p>
            <a:pPr marL="342900" indent="-342900">
              <a:buFont typeface="Arial"/>
              <a:buChar char="•"/>
            </a:pPr>
            <a:r>
              <a:rPr lang="en-US" sz="2200" dirty="0">
                <a:solidFill>
                  <a:srgbClr val="FFFFFF"/>
                </a:solidFill>
                <a:latin typeface="Aldrich"/>
                <a:cs typeface="Aldrich"/>
              </a:rPr>
              <a:t>John Wesley, as he began to establish and formulate the Methodist movement, understood that he could not be everywhere at the same time.</a:t>
            </a:r>
          </a:p>
          <a:p>
            <a:pPr marL="342900" indent="-342900">
              <a:buFont typeface="Arial"/>
              <a:buChar char="•"/>
            </a:pPr>
            <a:r>
              <a:rPr lang="en-US" sz="2200" dirty="0">
                <a:solidFill>
                  <a:srgbClr val="FFFFFF"/>
                </a:solidFill>
                <a:latin typeface="Aldrich"/>
                <a:cs typeface="Aldrich"/>
              </a:rPr>
              <a:t>Wesley created “Assistants”. These were spiritually mature ministers, who served as extensions of Wesley that helped to carry the message of Wesley forward to the various congregations.</a:t>
            </a:r>
          </a:p>
        </p:txBody>
      </p:sp>
    </p:spTree>
    <p:extLst>
      <p:ext uri="{BB962C8B-B14F-4D97-AF65-F5344CB8AC3E}">
        <p14:creationId xmlns:p14="http://schemas.microsoft.com/office/powerpoint/2010/main" val="2654630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937851"/>
            <a:ext cx="7043617" cy="923330"/>
          </a:xfrm>
          <a:prstGeom prst="rect">
            <a:avLst/>
          </a:prstGeom>
          <a:noFill/>
        </p:spPr>
        <p:txBody>
          <a:bodyPr wrap="square" rtlCol="0">
            <a:spAutoFit/>
          </a:bodyPr>
          <a:lstStyle/>
          <a:p>
            <a:pPr algn="ctr"/>
            <a:r>
              <a:rPr lang="en-US" sz="5400" dirty="0">
                <a:solidFill>
                  <a:srgbClr val="FFCD32"/>
                </a:solidFill>
                <a:latin typeface="Aldrich"/>
                <a:cs typeface="Aldrich"/>
              </a:rPr>
              <a:t>Assistants</a:t>
            </a:r>
          </a:p>
        </p:txBody>
      </p:sp>
      <p:sp>
        <p:nvSpPr>
          <p:cNvPr id="6" name="TextBox 5"/>
          <p:cNvSpPr txBox="1"/>
          <p:nvPr/>
        </p:nvSpPr>
        <p:spPr>
          <a:xfrm>
            <a:off x="1934308" y="2233042"/>
            <a:ext cx="6828691" cy="3046988"/>
          </a:xfrm>
          <a:prstGeom prst="rect">
            <a:avLst/>
          </a:prstGeom>
          <a:noFill/>
        </p:spPr>
        <p:txBody>
          <a:bodyPr wrap="square" rtlCol="0">
            <a:spAutoFit/>
          </a:bodyPr>
          <a:lstStyle/>
          <a:p>
            <a:pPr marL="342900" indent="-342900">
              <a:buFont typeface="Arial"/>
              <a:buChar char="•"/>
            </a:pPr>
            <a:r>
              <a:rPr lang="en-US" sz="2400" dirty="0">
                <a:solidFill>
                  <a:srgbClr val="FFFFFF"/>
                </a:solidFill>
                <a:latin typeface="Aldrich"/>
                <a:cs typeface="Aldrich"/>
              </a:rPr>
              <a:t>They also helped to nurture and develop younger ministers, teaching them the importance of Methodist Polity, as well as conveying the vision of Wesley.</a:t>
            </a:r>
          </a:p>
          <a:p>
            <a:pPr marL="342900" indent="-342900">
              <a:buFont typeface="Arial"/>
              <a:buChar char="•"/>
            </a:pPr>
            <a:r>
              <a:rPr lang="en-US" sz="2400" dirty="0">
                <a:solidFill>
                  <a:srgbClr val="FFFFFF"/>
                </a:solidFill>
                <a:latin typeface="Aldrich"/>
                <a:cs typeface="Aldrich"/>
              </a:rPr>
              <a:t>They equipped them with the necessary skills of preaching, teaching and administration and would give Wesley an evaluation of each circuit under their authority. </a:t>
            </a:r>
          </a:p>
        </p:txBody>
      </p:sp>
    </p:spTree>
    <p:extLst>
      <p:ext uri="{BB962C8B-B14F-4D97-AF65-F5344CB8AC3E}">
        <p14:creationId xmlns:p14="http://schemas.microsoft.com/office/powerpoint/2010/main" val="268971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703395"/>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Presiding Elders</a:t>
            </a:r>
          </a:p>
        </p:txBody>
      </p:sp>
      <p:sp>
        <p:nvSpPr>
          <p:cNvPr id="6" name="TextBox 5"/>
          <p:cNvSpPr txBox="1"/>
          <p:nvPr/>
        </p:nvSpPr>
        <p:spPr>
          <a:xfrm>
            <a:off x="1934308" y="1601310"/>
            <a:ext cx="6828691" cy="5262979"/>
          </a:xfrm>
          <a:prstGeom prst="rect">
            <a:avLst/>
          </a:prstGeom>
          <a:noFill/>
        </p:spPr>
        <p:txBody>
          <a:bodyPr wrap="square" rtlCol="0">
            <a:spAutoFit/>
          </a:bodyPr>
          <a:lstStyle/>
          <a:p>
            <a:pPr marL="342900" indent="-342900">
              <a:buFont typeface="Arial"/>
              <a:buChar char="•"/>
            </a:pPr>
            <a:r>
              <a:rPr lang="en-US" sz="2400" dirty="0">
                <a:solidFill>
                  <a:srgbClr val="FFFFFF"/>
                </a:solidFill>
                <a:latin typeface="Aldrich"/>
                <a:cs typeface="Aldrich"/>
              </a:rPr>
              <a:t>As “Assistants” were important to the growth and success of Wesley’s early movement, Presiding Elders have served/serve as a vital link to the success and growth of Zion.</a:t>
            </a:r>
          </a:p>
          <a:p>
            <a:pPr marL="342900" indent="-342900">
              <a:buFont typeface="Arial"/>
              <a:buChar char="•"/>
            </a:pPr>
            <a:r>
              <a:rPr lang="en-US" sz="2400" dirty="0">
                <a:solidFill>
                  <a:srgbClr val="FFFFFF"/>
                </a:solidFill>
                <a:latin typeface="Aldrich"/>
                <a:cs typeface="Aldrich"/>
              </a:rPr>
              <a:t>As “extensions” of the Bishop, Presiding Elders have the unique and solemn responsibility of carrying the message and vision of the Bishop throughout their Districts.</a:t>
            </a:r>
          </a:p>
          <a:p>
            <a:pPr marL="342900" indent="-342900">
              <a:buFont typeface="Arial"/>
              <a:buChar char="•"/>
            </a:pPr>
            <a:r>
              <a:rPr lang="en-US" sz="2400" dirty="0">
                <a:solidFill>
                  <a:srgbClr val="FFFFFF"/>
                </a:solidFill>
                <a:latin typeface="Aldrich"/>
                <a:cs typeface="Aldrich"/>
              </a:rPr>
              <a:t>As the early Zion Methodist movement expanded, Bishops appointed “Circuit Riders” to oversee the work, in the Bishop’s absence.</a:t>
            </a:r>
          </a:p>
          <a:p>
            <a:pPr marL="342900" indent="-342900">
              <a:buFont typeface="Arial"/>
              <a:buChar char="•"/>
            </a:pPr>
            <a:r>
              <a:rPr lang="en-US" sz="2400" dirty="0">
                <a:solidFill>
                  <a:srgbClr val="FFFFFF"/>
                </a:solidFill>
                <a:latin typeface="Aldrich"/>
                <a:cs typeface="Aldrich"/>
              </a:rPr>
              <a:t>These Elders were instrumental in helping to grow the work of the Annual Conferences and would provide a report to the Bishop of their labors.  </a:t>
            </a:r>
          </a:p>
        </p:txBody>
      </p:sp>
    </p:spTree>
    <p:extLst>
      <p:ext uri="{BB962C8B-B14F-4D97-AF65-F5344CB8AC3E}">
        <p14:creationId xmlns:p14="http://schemas.microsoft.com/office/powerpoint/2010/main" val="292165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361480"/>
            <a:ext cx="6838463" cy="1569660"/>
          </a:xfrm>
          <a:prstGeom prst="rect">
            <a:avLst/>
          </a:prstGeom>
          <a:noFill/>
        </p:spPr>
        <p:txBody>
          <a:bodyPr wrap="square" rtlCol="0">
            <a:spAutoFit/>
          </a:bodyPr>
          <a:lstStyle/>
          <a:p>
            <a:pPr algn="ctr"/>
            <a:r>
              <a:rPr lang="en-US" sz="4800" dirty="0">
                <a:solidFill>
                  <a:srgbClr val="FFCD32"/>
                </a:solidFill>
                <a:latin typeface="Aldrich"/>
                <a:cs typeface="Aldrich"/>
              </a:rPr>
              <a:t>Quarterly &amp; District Conferences</a:t>
            </a:r>
          </a:p>
        </p:txBody>
      </p:sp>
      <p:sp>
        <p:nvSpPr>
          <p:cNvPr id="6" name="TextBox 5"/>
          <p:cNvSpPr txBox="1"/>
          <p:nvPr/>
        </p:nvSpPr>
        <p:spPr>
          <a:xfrm>
            <a:off x="1934308" y="2023503"/>
            <a:ext cx="7112000" cy="4401205"/>
          </a:xfrm>
          <a:prstGeom prst="rect">
            <a:avLst/>
          </a:prstGeom>
          <a:noFill/>
        </p:spPr>
        <p:txBody>
          <a:bodyPr wrap="square" rtlCol="0">
            <a:spAutoFit/>
          </a:bodyPr>
          <a:lstStyle/>
          <a:p>
            <a:pPr marL="342900" indent="-342900">
              <a:buFont typeface="Arial"/>
              <a:buChar char="•"/>
            </a:pPr>
            <a:r>
              <a:rPr lang="en-US" sz="2000" dirty="0">
                <a:solidFill>
                  <a:srgbClr val="FFFFFF"/>
                </a:solidFill>
                <a:latin typeface="Aldrich"/>
                <a:cs typeface="Aldrich"/>
              </a:rPr>
              <a:t>They provided this evaluation and feedback to the Bishops through two established meetings: The Quarterly Conference, which occurred four times a year and the District Conference, which occurred annually, in preparation for the Annual Conference.</a:t>
            </a:r>
          </a:p>
          <a:p>
            <a:pPr marL="342900" indent="-342900">
              <a:buFont typeface="Arial"/>
              <a:buChar char="•"/>
            </a:pPr>
            <a:r>
              <a:rPr lang="en-US" sz="2000" dirty="0">
                <a:solidFill>
                  <a:srgbClr val="FFFFFF"/>
                </a:solidFill>
                <a:latin typeface="Aldrich"/>
                <a:cs typeface="Aldrich"/>
              </a:rPr>
              <a:t>The purpose of these evaluative sessions were threefold:</a:t>
            </a:r>
          </a:p>
          <a:p>
            <a:pPr marL="914400" lvl="1" indent="-457200">
              <a:buFont typeface="+mj-lt"/>
              <a:buAutoNum type="arabicPeriod"/>
            </a:pPr>
            <a:r>
              <a:rPr lang="en-US" sz="2000" dirty="0">
                <a:solidFill>
                  <a:srgbClr val="FFFFFF"/>
                </a:solidFill>
                <a:latin typeface="Aldrich"/>
                <a:cs typeface="Aldrich"/>
              </a:rPr>
              <a:t>To assess the strength of the local church;</a:t>
            </a:r>
          </a:p>
          <a:p>
            <a:pPr marL="914400" lvl="1" indent="-457200">
              <a:buFont typeface="+mj-lt"/>
              <a:buAutoNum type="arabicPeriod"/>
            </a:pPr>
            <a:r>
              <a:rPr lang="en-US" sz="2000" dirty="0">
                <a:solidFill>
                  <a:srgbClr val="FFFFFF"/>
                </a:solidFill>
                <a:latin typeface="Aldrich"/>
                <a:cs typeface="Aldrich"/>
              </a:rPr>
              <a:t>To provide training and development to the Pastor and Leaders (Official Family)</a:t>
            </a:r>
          </a:p>
          <a:p>
            <a:pPr marL="914400" lvl="1" indent="-457200">
              <a:buFont typeface="+mj-lt"/>
              <a:buAutoNum type="arabicPeriod"/>
            </a:pPr>
            <a:r>
              <a:rPr lang="en-US" sz="2000" dirty="0">
                <a:solidFill>
                  <a:srgbClr val="FFFFFF"/>
                </a:solidFill>
                <a:latin typeface="Aldrich"/>
                <a:cs typeface="Aldrich"/>
              </a:rPr>
              <a:t>To convey the sentiments of the Bishop and Connection regarding vision, information, doctrine and polity.</a:t>
            </a:r>
          </a:p>
          <a:p>
            <a:pPr marL="457200" indent="-457200">
              <a:buFont typeface="Arial" panose="020B0604020202020204" pitchFamily="34" charset="0"/>
              <a:buChar char="•"/>
            </a:pPr>
            <a:r>
              <a:rPr lang="en-US" sz="2000" dirty="0">
                <a:solidFill>
                  <a:srgbClr val="FFFFFF"/>
                </a:solidFill>
                <a:latin typeface="Aldrich"/>
                <a:cs typeface="Aldrich"/>
              </a:rPr>
              <a:t>These two meetings were, in essence, evaluative and training sessions.</a:t>
            </a:r>
          </a:p>
          <a:p>
            <a:pPr marL="457200" indent="-457200">
              <a:buFont typeface="Arial" panose="020B0604020202020204" pitchFamily="34" charset="0"/>
              <a:buChar char="•"/>
            </a:pPr>
            <a:endParaRPr lang="en-US" sz="2000" dirty="0">
              <a:solidFill>
                <a:srgbClr val="FFFFFF"/>
              </a:solidFill>
              <a:latin typeface="Aldrich"/>
              <a:cs typeface="Aldrich"/>
            </a:endParaRPr>
          </a:p>
        </p:txBody>
      </p:sp>
    </p:spTree>
    <p:extLst>
      <p:ext uri="{BB962C8B-B14F-4D97-AF65-F5344CB8AC3E}">
        <p14:creationId xmlns:p14="http://schemas.microsoft.com/office/powerpoint/2010/main" val="2863397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heel(1)">
                                      <p:cBhvr>
                                        <p:cTn id="20" dur="2000"/>
                                        <p:tgtEl>
                                          <p:spTgt spid="6">
                                            <p:txEl>
                                              <p:pRg st="1" end="1"/>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heel(1)">
                                      <p:cBhvr>
                                        <p:cTn id="26" dur="2000"/>
                                        <p:tgtEl>
                                          <p:spTgt spid="6">
                                            <p:txEl>
                                              <p:pRg st="3" end="3"/>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heel(1)">
                                      <p:cBhvr>
                                        <p:cTn id="29" dur="2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heel(1)">
                                      <p:cBhvr>
                                        <p:cTn id="34"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937851"/>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Presiding Elder Roles</a:t>
            </a:r>
          </a:p>
        </p:txBody>
      </p:sp>
      <p:sp>
        <p:nvSpPr>
          <p:cNvPr id="6" name="TextBox 5"/>
          <p:cNvSpPr txBox="1"/>
          <p:nvPr/>
        </p:nvSpPr>
        <p:spPr>
          <a:xfrm>
            <a:off x="1934308" y="1881358"/>
            <a:ext cx="6828691"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ldrich"/>
                <a:cs typeface="Aldrich"/>
              </a:rPr>
              <a:t>The reality is that these two very important responsibilities of the Presiding Elder haven’t changed: they have oftentimes been misplaced; </a:t>
            </a:r>
          </a:p>
          <a:p>
            <a:pPr marL="342900" indent="-342900">
              <a:buFont typeface="Arial" panose="020B0604020202020204" pitchFamily="34" charset="0"/>
              <a:buChar char="•"/>
            </a:pPr>
            <a:r>
              <a:rPr lang="en-US" sz="2400" dirty="0">
                <a:solidFill>
                  <a:schemeClr val="bg1"/>
                </a:solidFill>
                <a:latin typeface="Aldrich"/>
                <a:cs typeface="Aldrich"/>
              </a:rPr>
              <a:t>As we introduce a new model for reporting, we would like to also introduce/re-introduce a model of training and evaluation for the Quarterly Conference.</a:t>
            </a:r>
          </a:p>
          <a:p>
            <a:pPr marL="342900" indent="-342900">
              <a:buFont typeface="Arial" panose="020B0604020202020204" pitchFamily="34" charset="0"/>
              <a:buChar char="•"/>
            </a:pPr>
            <a:r>
              <a:rPr lang="en-US" sz="2400" dirty="0">
                <a:solidFill>
                  <a:schemeClr val="bg1"/>
                </a:solidFill>
                <a:latin typeface="Aldrich"/>
                <a:cs typeface="Aldrich"/>
              </a:rPr>
              <a:t>The following is an outline of the new model.</a:t>
            </a:r>
          </a:p>
          <a:p>
            <a:pPr marL="342900" indent="-342900">
              <a:buFont typeface="Arial" panose="020B0604020202020204" pitchFamily="34" charset="0"/>
              <a:buChar char="•"/>
            </a:pPr>
            <a:r>
              <a:rPr lang="en-US" sz="2400" dirty="0">
                <a:solidFill>
                  <a:schemeClr val="bg1"/>
                </a:solidFill>
                <a:latin typeface="Aldrich"/>
                <a:cs typeface="Aldrich"/>
              </a:rPr>
              <a:t>While our Book of Discipline outlines the format of the Quarterly Conference, I would like to suggest how we go about facilitating the meeting, prior to, during and after the meeting.</a:t>
            </a:r>
          </a:p>
        </p:txBody>
      </p:sp>
    </p:spTree>
    <p:extLst>
      <p:ext uri="{BB962C8B-B14F-4D97-AF65-F5344CB8AC3E}">
        <p14:creationId xmlns:p14="http://schemas.microsoft.com/office/powerpoint/2010/main" val="59093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924537" y="456294"/>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Before</a:t>
            </a:r>
          </a:p>
        </p:txBody>
      </p:sp>
      <p:sp>
        <p:nvSpPr>
          <p:cNvPr id="6" name="TextBox 5"/>
          <p:cNvSpPr txBox="1"/>
          <p:nvPr/>
        </p:nvSpPr>
        <p:spPr>
          <a:xfrm>
            <a:off x="1934308" y="1842282"/>
            <a:ext cx="7024077" cy="5016758"/>
          </a:xfrm>
          <a:prstGeom prst="rect">
            <a:avLst/>
          </a:prstGeom>
          <a:noFill/>
        </p:spPr>
        <p:txBody>
          <a:bodyPr wrap="square" rtlCol="0">
            <a:spAutoFit/>
          </a:bodyPr>
          <a:lstStyle/>
          <a:p>
            <a:pPr marL="914400" lvl="1" indent="-457200">
              <a:buFont typeface="+mj-lt"/>
              <a:buAutoNum type="arabicPeriod"/>
            </a:pPr>
            <a:r>
              <a:rPr lang="en-US" sz="2000" dirty="0">
                <a:solidFill>
                  <a:schemeClr val="bg1"/>
                </a:solidFill>
                <a:latin typeface="Aldrich"/>
                <a:cs typeface="Aldrich"/>
              </a:rPr>
              <a:t>Prior to the Quarterly Conference, the Presiding Elder will receive the reports of each church in an electronic folder.</a:t>
            </a:r>
          </a:p>
          <a:p>
            <a:pPr marL="914400" lvl="1" indent="-457200">
              <a:buFont typeface="+mj-lt"/>
              <a:buAutoNum type="arabicPeriod"/>
            </a:pPr>
            <a:r>
              <a:rPr lang="en-US" sz="2000" dirty="0">
                <a:solidFill>
                  <a:schemeClr val="bg1"/>
                </a:solidFill>
                <a:latin typeface="Aldrich"/>
                <a:cs typeface="Aldrich"/>
              </a:rPr>
              <a:t>This will give the P.E. an opportunity to review reports and to make observations.</a:t>
            </a:r>
          </a:p>
          <a:p>
            <a:pPr marL="914400" lvl="1" indent="-457200">
              <a:buFont typeface="+mj-lt"/>
              <a:buAutoNum type="arabicPeriod"/>
            </a:pPr>
            <a:r>
              <a:rPr lang="en-US" sz="2000" dirty="0">
                <a:solidFill>
                  <a:schemeClr val="bg1"/>
                </a:solidFill>
                <a:latin typeface="Aldrich"/>
                <a:cs typeface="Aldrich"/>
              </a:rPr>
              <a:t>The P.E. will be able to observe both strengths and areas of concern, where the congregation may be able to address concerns and make necessary course corrections.</a:t>
            </a:r>
          </a:p>
          <a:p>
            <a:pPr marL="914400" lvl="1" indent="-457200">
              <a:buFont typeface="+mj-lt"/>
              <a:buAutoNum type="arabicPeriod"/>
            </a:pPr>
            <a:r>
              <a:rPr lang="en-US" sz="2000" dirty="0">
                <a:solidFill>
                  <a:schemeClr val="bg1"/>
                </a:solidFill>
                <a:latin typeface="Aldrich"/>
                <a:cs typeface="Aldrich"/>
              </a:rPr>
              <a:t>This will also serve as a time for the P.E. to emphasize the Vision and Program of the Bishop (possibly the Quadrennial and Episcopal District themes) and prepare a 15-20 minute presentation on matters of importance for that quarter, as well as a short training on some leadership or spiritual principle.</a:t>
            </a:r>
          </a:p>
          <a:p>
            <a:pPr marL="914400" lvl="1" indent="-457200">
              <a:buFont typeface="+mj-lt"/>
              <a:buAutoNum type="arabicPeriod"/>
            </a:pPr>
            <a:endParaRPr lang="en-US" sz="2000" dirty="0">
              <a:solidFill>
                <a:srgbClr val="FFFFFF"/>
              </a:solidFill>
              <a:latin typeface="Aldrich"/>
              <a:cs typeface="Aldrich"/>
            </a:endParaRPr>
          </a:p>
        </p:txBody>
      </p:sp>
    </p:spTree>
    <p:extLst>
      <p:ext uri="{BB962C8B-B14F-4D97-AF65-F5344CB8AC3E}">
        <p14:creationId xmlns:p14="http://schemas.microsoft.com/office/powerpoint/2010/main" val="914349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1000"/>
                                        <p:tgtEl>
                                          <p:spTgt spid="6">
                                            <p:txEl>
                                              <p:pRg st="3" end="3"/>
                                            </p:txEl>
                                          </p:spTgt>
                                        </p:tgtEl>
                                      </p:cBhvr>
                                    </p:animEffect>
                                    <p:anim calcmode="lin" valueType="num">
                                      <p:cBhvr>
                                        <p:cTn id="3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owerPtSlid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5" name="TextBox 4"/>
          <p:cNvSpPr txBox="1"/>
          <p:nvPr/>
        </p:nvSpPr>
        <p:spPr>
          <a:xfrm>
            <a:off x="1848337" y="511869"/>
            <a:ext cx="6838463" cy="923330"/>
          </a:xfrm>
          <a:prstGeom prst="rect">
            <a:avLst/>
          </a:prstGeom>
          <a:noFill/>
        </p:spPr>
        <p:txBody>
          <a:bodyPr wrap="square" rtlCol="0">
            <a:spAutoFit/>
          </a:bodyPr>
          <a:lstStyle/>
          <a:p>
            <a:pPr algn="ctr"/>
            <a:r>
              <a:rPr lang="en-US" sz="5400" dirty="0">
                <a:solidFill>
                  <a:srgbClr val="FFCD32"/>
                </a:solidFill>
                <a:latin typeface="Aldrich"/>
                <a:cs typeface="Aldrich"/>
              </a:rPr>
              <a:t>During </a:t>
            </a:r>
          </a:p>
        </p:txBody>
      </p:sp>
      <p:sp>
        <p:nvSpPr>
          <p:cNvPr id="6" name="TextBox 5"/>
          <p:cNvSpPr txBox="1"/>
          <p:nvPr/>
        </p:nvSpPr>
        <p:spPr>
          <a:xfrm>
            <a:off x="1934308" y="1474458"/>
            <a:ext cx="6828691" cy="5324535"/>
          </a:xfrm>
          <a:prstGeom prst="rect">
            <a:avLst/>
          </a:prstGeom>
          <a:noFill/>
        </p:spPr>
        <p:txBody>
          <a:bodyPr wrap="square" rtlCol="0">
            <a:spAutoFit/>
          </a:bodyPr>
          <a:lstStyle/>
          <a:p>
            <a:pPr marL="914400" lvl="1" indent="-457200">
              <a:buFont typeface="+mj-lt"/>
              <a:buAutoNum type="arabicPeriod"/>
            </a:pPr>
            <a:r>
              <a:rPr lang="en-US" sz="2000" dirty="0">
                <a:solidFill>
                  <a:srgbClr val="FFFFFF"/>
                </a:solidFill>
                <a:latin typeface="Aldrich"/>
                <a:cs typeface="Aldrich"/>
              </a:rPr>
              <a:t>During the Quarter, following devotion and roll call, the P.E. would share the quarterly presentation (P.E. Address),</a:t>
            </a:r>
          </a:p>
          <a:p>
            <a:pPr marL="914400" lvl="1" indent="-457200">
              <a:buFont typeface="+mj-lt"/>
              <a:buAutoNum type="arabicPeriod"/>
            </a:pPr>
            <a:r>
              <a:rPr lang="en-US" sz="2000" dirty="0">
                <a:solidFill>
                  <a:srgbClr val="FFFFFF"/>
                </a:solidFill>
                <a:latin typeface="Aldrich"/>
                <a:cs typeface="Aldrich"/>
              </a:rPr>
              <a:t>Hear the major reports and give findings from observations (Trustees, Stewards, Stewardess, M.O.K., Class Leaders (Leader of Class Leaders report with others attached), Deaconess, CED and Church School, WH&amp;OMS (cumulative report), local preachers and exhorters and Pastor)</a:t>
            </a:r>
          </a:p>
          <a:p>
            <a:pPr marL="914400" lvl="1" indent="-457200">
              <a:buFont typeface="+mj-lt"/>
              <a:buAutoNum type="arabicPeriod"/>
            </a:pPr>
            <a:r>
              <a:rPr lang="en-US" sz="2000" dirty="0">
                <a:solidFill>
                  <a:srgbClr val="FFFFFF"/>
                </a:solidFill>
                <a:latin typeface="Aldrich"/>
                <a:cs typeface="Aldrich"/>
              </a:rPr>
              <a:t>Hear several auxiliary reports of those ministries that have done extraordinary things, or who have best practices during that quarter.</a:t>
            </a:r>
          </a:p>
          <a:p>
            <a:pPr marL="914400" lvl="1" indent="-457200">
              <a:buFont typeface="+mj-lt"/>
              <a:buAutoNum type="arabicPeriod"/>
            </a:pPr>
            <a:r>
              <a:rPr lang="en-US" sz="2000" dirty="0">
                <a:solidFill>
                  <a:srgbClr val="FFFFFF"/>
                </a:solidFill>
                <a:latin typeface="Aldrich"/>
                <a:cs typeface="Aldrich"/>
              </a:rPr>
              <a:t>Disciplinary Questions.</a:t>
            </a:r>
          </a:p>
          <a:p>
            <a:pPr marL="914400" lvl="1" indent="-457200">
              <a:buFont typeface="+mj-lt"/>
              <a:buAutoNum type="arabicPeriod"/>
            </a:pPr>
            <a:r>
              <a:rPr lang="en-US" sz="2000" dirty="0">
                <a:solidFill>
                  <a:srgbClr val="FFFFFF"/>
                </a:solidFill>
                <a:latin typeface="Aldrich"/>
                <a:cs typeface="Aldrich"/>
              </a:rPr>
              <a:t>Passing of the Character.</a:t>
            </a:r>
          </a:p>
          <a:p>
            <a:pPr marL="914400" lvl="1" indent="-457200">
              <a:buFont typeface="+mj-lt"/>
              <a:buAutoNum type="arabicPeriod"/>
            </a:pPr>
            <a:r>
              <a:rPr lang="en-US" sz="2000" dirty="0">
                <a:solidFill>
                  <a:srgbClr val="FFFFFF"/>
                </a:solidFill>
                <a:latin typeface="Aldrich"/>
                <a:cs typeface="Aldrich"/>
              </a:rPr>
              <a:t>The Reading of the minutes (minutes also stored in OneDrive.</a:t>
            </a:r>
          </a:p>
          <a:p>
            <a:pPr marL="914400" lvl="1" indent="-457200">
              <a:buFont typeface="+mj-lt"/>
              <a:buAutoNum type="arabicPeriod"/>
            </a:pPr>
            <a:r>
              <a:rPr lang="en-US" sz="2000" dirty="0">
                <a:solidFill>
                  <a:srgbClr val="FFFFFF"/>
                </a:solidFill>
                <a:latin typeface="Aldrich"/>
                <a:cs typeface="Aldrich"/>
              </a:rPr>
              <a:t>Closing Prayer. </a:t>
            </a:r>
          </a:p>
        </p:txBody>
      </p:sp>
    </p:spTree>
    <p:extLst>
      <p:ext uri="{BB962C8B-B14F-4D97-AF65-F5344CB8AC3E}">
        <p14:creationId xmlns:p14="http://schemas.microsoft.com/office/powerpoint/2010/main" val="2574764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ircle(in)">
                                      <p:cBhvr>
                                        <p:cTn id="21" dur="2000"/>
                                        <p:tgtEl>
                                          <p:spTgt spid="6">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ircle(in)">
                                      <p:cBhvr>
                                        <p:cTn id="24" dur="2000"/>
                                        <p:tgtEl>
                                          <p:spTgt spid="6">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ircle(in)">
                                      <p:cBhvr>
                                        <p:cTn id="30" dur="2000"/>
                                        <p:tgtEl>
                                          <p:spTgt spid="6">
                                            <p:txEl>
                                              <p:pRg st="5" end="5"/>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circle(in)">
                                      <p:cBhvr>
                                        <p:cTn id="33"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1182</Words>
  <Application>Microsoft Macintosh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Aldrich</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Sanctuary Innerprises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LeaVee L. Jordan-Patterson</dc:creator>
  <cp:lastModifiedBy>sanctuaryinnerprises@gmail.com</cp:lastModifiedBy>
  <cp:revision>37</cp:revision>
  <cp:lastPrinted>2017-04-03T18:01:00Z</cp:lastPrinted>
  <dcterms:created xsi:type="dcterms:W3CDTF">2017-01-20T13:59:30Z</dcterms:created>
  <dcterms:modified xsi:type="dcterms:W3CDTF">2017-04-17T21:15:46Z</dcterms:modified>
</cp:coreProperties>
</file>