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9" r:id="rId3"/>
    <p:sldId id="257" r:id="rId4"/>
    <p:sldId id="258" r:id="rId5"/>
    <p:sldId id="270" r:id="rId6"/>
    <p:sldId id="259" r:id="rId7"/>
    <p:sldId id="272" r:id="rId8"/>
    <p:sldId id="271" r:id="rId9"/>
    <p:sldId id="260" r:id="rId10"/>
    <p:sldId id="273" r:id="rId11"/>
    <p:sldId id="261" r:id="rId12"/>
    <p:sldId id="262" r:id="rId13"/>
    <p:sldId id="263" r:id="rId14"/>
    <p:sldId id="274" r:id="rId15"/>
    <p:sldId id="264" r:id="rId16"/>
    <p:sldId id="280" r:id="rId17"/>
    <p:sldId id="265" r:id="rId18"/>
    <p:sldId id="275" r:id="rId19"/>
    <p:sldId id="266" r:id="rId20"/>
    <p:sldId id="276" r:id="rId21"/>
    <p:sldId id="279" r:id="rId22"/>
    <p:sldId id="277" r:id="rId23"/>
    <p:sldId id="267" r:id="rId24"/>
    <p:sldId id="278" r:id="rId25"/>
    <p:sldId id="283" r:id="rId26"/>
    <p:sldId id="284" r:id="rId27"/>
    <p:sldId id="282" r:id="rId28"/>
    <p:sldId id="26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27"/>
  </p:normalViewPr>
  <p:slideViewPr>
    <p:cSldViewPr snapToGrid="0" snapToObjects="1">
      <p:cViewPr>
        <p:scale>
          <a:sx n="90" d="100"/>
          <a:sy n="90" d="100"/>
        </p:scale>
        <p:origin x="1744"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297D1-1C87-534E-85D1-EC0C5A405720}" type="datetimeFigureOut">
              <a:rPr lang="en-US" smtClean="0"/>
              <a:t>3/29/17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36BDF1-4204-1647-92D4-33BC2D63B255}" type="slidenum">
              <a:rPr lang="en-US" smtClean="0"/>
              <a:t>‹#›</a:t>
            </a:fld>
            <a:endParaRPr lang="en-US"/>
          </a:p>
        </p:txBody>
      </p:sp>
    </p:spTree>
    <p:extLst>
      <p:ext uri="{BB962C8B-B14F-4D97-AF65-F5344CB8AC3E}">
        <p14:creationId xmlns:p14="http://schemas.microsoft.com/office/powerpoint/2010/main" val="2126169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3/29/17</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3/29/17</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3/29/17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3/29/17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3/29/17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3/29/17</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3/29/17</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0768" y="1918447"/>
            <a:ext cx="8264769" cy="1470025"/>
          </a:xfrm>
        </p:spPr>
        <p:txBody>
          <a:bodyPr/>
          <a:lstStyle/>
          <a:p>
            <a:r>
              <a:rPr lang="en-US" b="1" dirty="0" smtClean="0">
                <a:effectLst/>
              </a:rPr>
              <a:t>For the Perfecting of the </a:t>
            </a:r>
            <a:r>
              <a:rPr lang="en-US" b="1" dirty="0">
                <a:effectLst/>
              </a:rPr>
              <a:t>Saints</a:t>
            </a:r>
            <a:r>
              <a:rPr lang="en-US" dirty="0">
                <a:effectLst/>
              </a:rPr>
              <a:t> </a:t>
            </a:r>
            <a:endParaRPr lang="en-US" dirty="0"/>
          </a:p>
        </p:txBody>
      </p:sp>
      <p:sp>
        <p:nvSpPr>
          <p:cNvPr id="3" name="Subtitle 2"/>
          <p:cNvSpPr>
            <a:spLocks noGrp="1"/>
          </p:cNvSpPr>
          <p:nvPr>
            <p:ph type="subTitle" idx="1"/>
          </p:nvPr>
        </p:nvSpPr>
        <p:spPr>
          <a:xfrm>
            <a:off x="390769" y="3478305"/>
            <a:ext cx="8069386" cy="3067079"/>
          </a:xfrm>
        </p:spPr>
        <p:txBody>
          <a:bodyPr>
            <a:normAutofit/>
          </a:bodyPr>
          <a:lstStyle/>
          <a:p>
            <a:r>
              <a:rPr lang="en-US" sz="3600" b="1" dirty="0" smtClean="0">
                <a:effectLst/>
              </a:rPr>
              <a:t>Holistic Small </a:t>
            </a:r>
            <a:r>
              <a:rPr lang="en-US" sz="3600" b="1" dirty="0">
                <a:effectLst/>
              </a:rPr>
              <a:t>Group Discipleship </a:t>
            </a:r>
            <a:endParaRPr lang="en-US" sz="3600" b="1" dirty="0" smtClean="0">
              <a:effectLst/>
            </a:endParaRPr>
          </a:p>
          <a:p>
            <a:endParaRPr lang="en-US" sz="3600" b="1" dirty="0">
              <a:effectLst/>
            </a:endParaRPr>
          </a:p>
          <a:p>
            <a:r>
              <a:rPr lang="en-US" sz="3600" b="1" dirty="0" smtClean="0">
                <a:effectLst/>
              </a:rPr>
              <a:t>Bishop Darryl B. Starnes, Sr.</a:t>
            </a:r>
            <a:endParaRPr lang="en-US" sz="3600" b="1" dirty="0"/>
          </a:p>
        </p:txBody>
      </p:sp>
    </p:spTree>
    <p:extLst>
      <p:ext uri="{BB962C8B-B14F-4D97-AF65-F5344CB8AC3E}">
        <p14:creationId xmlns:p14="http://schemas.microsoft.com/office/powerpoint/2010/main" val="51330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effectLst/>
              </a:rPr>
              <a:t>Prioritizing Disciple Making: </a:t>
            </a:r>
            <a:r>
              <a:rPr lang="en-US" sz="3200" i="1" dirty="0">
                <a:effectLst/>
              </a:rPr>
              <a:t>Restoring the integrity of the Church’s mission</a:t>
            </a:r>
            <a:r>
              <a:rPr lang="en-US" sz="3200" dirty="0">
                <a:effectLst/>
              </a:rPr>
              <a:t> </a:t>
            </a:r>
            <a:endParaRPr lang="en-US" sz="3200" dirty="0"/>
          </a:p>
        </p:txBody>
      </p:sp>
      <p:sp>
        <p:nvSpPr>
          <p:cNvPr id="3" name="Content Placeholder 2"/>
          <p:cNvSpPr>
            <a:spLocks noGrp="1"/>
          </p:cNvSpPr>
          <p:nvPr>
            <p:ph idx="1"/>
          </p:nvPr>
        </p:nvSpPr>
        <p:spPr>
          <a:xfrm>
            <a:off x="184822" y="1554297"/>
            <a:ext cx="8772770" cy="5175115"/>
          </a:xfrm>
        </p:spPr>
        <p:txBody>
          <a:bodyPr>
            <a:normAutofit fontScale="25000" lnSpcReduction="20000"/>
          </a:bodyPr>
          <a:lstStyle/>
          <a:p>
            <a:pPr marL="0" lvl="0" indent="0" algn="ctr">
              <a:buNone/>
            </a:pPr>
            <a:r>
              <a:rPr lang="en-US" sz="12800" b="1" dirty="0">
                <a:effectLst/>
              </a:rPr>
              <a:t>Clarifying the Church’s Mission </a:t>
            </a:r>
            <a:endParaRPr lang="en-US" sz="12800" b="1" dirty="0" smtClean="0"/>
          </a:p>
          <a:p>
            <a:pPr marL="0" indent="0" algn="ctr">
              <a:buNone/>
            </a:pPr>
            <a:r>
              <a:rPr lang="en-US" sz="11200" b="1" dirty="0">
                <a:effectLst/>
              </a:rPr>
              <a:t>The Great Commission </a:t>
            </a:r>
            <a:r>
              <a:rPr lang="en-US" sz="11200" b="1" dirty="0" smtClean="0">
                <a:effectLst/>
              </a:rPr>
              <a:t>Summarized</a:t>
            </a:r>
            <a:endParaRPr lang="en-US" sz="11200" b="1" dirty="0">
              <a:effectLst/>
            </a:endParaRPr>
          </a:p>
          <a:p>
            <a:pPr marL="0" indent="0" algn="ctr">
              <a:buNone/>
            </a:pPr>
            <a:endParaRPr lang="en-US" sz="400" dirty="0">
              <a:effectLst/>
            </a:endParaRPr>
          </a:p>
          <a:p>
            <a:pPr marL="0" indent="0">
              <a:lnSpc>
                <a:spcPct val="70000"/>
              </a:lnSpc>
              <a:buNone/>
            </a:pPr>
            <a:r>
              <a:rPr lang="en-US" sz="11200" b="1" u="sng" dirty="0" smtClean="0">
                <a:effectLst/>
              </a:rPr>
              <a:t>Passage   </a:t>
            </a:r>
            <a:r>
              <a:rPr lang="en-US" sz="11200" b="1" dirty="0">
                <a:effectLst/>
              </a:rPr>
              <a:t>	</a:t>
            </a:r>
            <a:r>
              <a:rPr lang="en-US" sz="11200" b="1" u="sng" dirty="0">
                <a:effectLst/>
              </a:rPr>
              <a:t>Our Mandate from Christ	</a:t>
            </a:r>
            <a:r>
              <a:rPr lang="en-US" sz="11200" b="1" u="sng" dirty="0" smtClean="0">
                <a:effectLst/>
              </a:rPr>
              <a:t>		</a:t>
            </a:r>
            <a:endParaRPr lang="en-US" sz="11200" dirty="0">
              <a:effectLst/>
            </a:endParaRPr>
          </a:p>
          <a:p>
            <a:pPr marL="0" indent="0">
              <a:lnSpc>
                <a:spcPct val="90000"/>
              </a:lnSpc>
              <a:buNone/>
            </a:pPr>
            <a:r>
              <a:rPr lang="en-US" sz="9600" dirty="0">
                <a:effectLst/>
              </a:rPr>
              <a:t>Matt. 28:19 	</a:t>
            </a:r>
            <a:r>
              <a:rPr lang="en-US" sz="9600" b="1" dirty="0">
                <a:effectLst/>
              </a:rPr>
              <a:t>Go</a:t>
            </a:r>
            <a:r>
              <a:rPr lang="en-US" sz="9600" dirty="0">
                <a:effectLst/>
              </a:rPr>
              <a:t>; make Christian disciples in every </a:t>
            </a:r>
            <a:r>
              <a:rPr lang="en-US" sz="9600" dirty="0" smtClean="0">
                <a:effectLst/>
              </a:rPr>
              <a:t>nation </a:t>
            </a:r>
            <a:r>
              <a:rPr lang="en-US" sz="9600" dirty="0">
                <a:effectLst/>
              </a:rPr>
              <a:t>and </a:t>
            </a:r>
            <a:r>
              <a:rPr lang="en-US" sz="9600" dirty="0" smtClean="0">
                <a:effectLst/>
              </a:rPr>
              <a:t>			teach them </a:t>
            </a:r>
            <a:r>
              <a:rPr lang="en-US" sz="9600" dirty="0">
                <a:effectLst/>
              </a:rPr>
              <a:t>to obey my commands.</a:t>
            </a:r>
          </a:p>
          <a:p>
            <a:pPr marL="0" indent="0">
              <a:lnSpc>
                <a:spcPct val="90000"/>
              </a:lnSpc>
              <a:buNone/>
            </a:pPr>
            <a:r>
              <a:rPr lang="en-US" sz="9600" dirty="0">
                <a:effectLst/>
              </a:rPr>
              <a:t>Mark 16:15	</a:t>
            </a:r>
            <a:r>
              <a:rPr lang="en-US" sz="9600" b="1" dirty="0">
                <a:effectLst/>
              </a:rPr>
              <a:t>Go</a:t>
            </a:r>
            <a:r>
              <a:rPr lang="en-US" sz="9600" dirty="0">
                <a:effectLst/>
              </a:rPr>
              <a:t> into the world; share the gospel with everyone.</a:t>
            </a:r>
          </a:p>
          <a:p>
            <a:pPr marL="0" indent="0">
              <a:lnSpc>
                <a:spcPct val="90000"/>
              </a:lnSpc>
              <a:buNone/>
            </a:pPr>
            <a:r>
              <a:rPr lang="en-US" sz="9600" dirty="0">
                <a:effectLst/>
              </a:rPr>
              <a:t>Lk. 24:47-48	</a:t>
            </a:r>
            <a:r>
              <a:rPr lang="en-US" sz="9600" b="1" dirty="0">
                <a:effectLst/>
              </a:rPr>
              <a:t>Go</a:t>
            </a:r>
            <a:r>
              <a:rPr lang="en-US" sz="9600" dirty="0">
                <a:effectLst/>
              </a:rPr>
              <a:t>; preach repentance </a:t>
            </a:r>
            <a:r>
              <a:rPr lang="en-US" sz="9600" dirty="0" smtClean="0">
                <a:effectLst/>
              </a:rPr>
              <a:t>and </a:t>
            </a:r>
            <a:r>
              <a:rPr lang="en-US" sz="9600" dirty="0">
                <a:effectLst/>
              </a:rPr>
              <a:t>remission of sins to all </a:t>
            </a:r>
            <a:r>
              <a:rPr lang="en-US" sz="9600" dirty="0" smtClean="0">
                <a:effectLst/>
              </a:rPr>
              <a:t>		the nations</a:t>
            </a:r>
            <a:r>
              <a:rPr lang="en-US" sz="9600" dirty="0">
                <a:effectLst/>
              </a:rPr>
              <a:t>. </a:t>
            </a:r>
          </a:p>
          <a:p>
            <a:pPr marL="0" indent="0">
              <a:lnSpc>
                <a:spcPct val="90000"/>
              </a:lnSpc>
              <a:buNone/>
            </a:pPr>
            <a:r>
              <a:rPr lang="en-US" sz="9600" dirty="0">
                <a:effectLst/>
              </a:rPr>
              <a:t>John 20:21	</a:t>
            </a:r>
            <a:r>
              <a:rPr lang="en-US" sz="9600" b="1" dirty="0">
                <a:effectLst/>
              </a:rPr>
              <a:t>Go</a:t>
            </a:r>
            <a:r>
              <a:rPr lang="en-US" sz="9600" dirty="0">
                <a:effectLst/>
              </a:rPr>
              <a:t> into the world as witnesses sent by Christ</a:t>
            </a:r>
            <a:r>
              <a:rPr lang="en-US" sz="9600" dirty="0" smtClean="0">
                <a:effectLst/>
              </a:rPr>
              <a:t>.</a:t>
            </a:r>
          </a:p>
          <a:p>
            <a:pPr marL="0" indent="0">
              <a:lnSpc>
                <a:spcPct val="90000"/>
              </a:lnSpc>
              <a:buNone/>
            </a:pPr>
            <a:r>
              <a:rPr lang="en-US" sz="9600" dirty="0" smtClean="0">
                <a:effectLst/>
              </a:rPr>
              <a:t>Acts 1:8	</a:t>
            </a:r>
            <a:r>
              <a:rPr lang="en-US" sz="9600" b="1" dirty="0" smtClean="0">
                <a:effectLst/>
              </a:rPr>
              <a:t>Go</a:t>
            </a:r>
            <a:r>
              <a:rPr lang="en-US" sz="9600" dirty="0" smtClean="0">
                <a:effectLst/>
              </a:rPr>
              <a:t> in the power of the Holy Spirit; be Christ’s 			witnesses to the ends of the earth.</a:t>
            </a:r>
            <a:endParaRPr lang="en-US" sz="9600" dirty="0">
              <a:effectLst/>
            </a:endParaRPr>
          </a:p>
        </p:txBody>
      </p:sp>
    </p:spTree>
    <p:extLst>
      <p:ext uri="{BB962C8B-B14F-4D97-AF65-F5344CB8AC3E}">
        <p14:creationId xmlns:p14="http://schemas.microsoft.com/office/powerpoint/2010/main" val="52032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ssolv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ssolv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dissolve">
                                      <p:cBhvr>
                                        <p:cTn id="41" dur="5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dissolve">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effectLst/>
              </a:rPr>
              <a:t>Prioritizing Disciple Making: </a:t>
            </a:r>
            <a:r>
              <a:rPr lang="en-US" sz="3200" i="1" dirty="0">
                <a:effectLst/>
              </a:rPr>
              <a:t>Restoring the integrity of the Church’s mission</a:t>
            </a:r>
            <a:r>
              <a:rPr lang="en-US" sz="3200" dirty="0">
                <a:effectLst/>
              </a:rPr>
              <a:t> </a:t>
            </a:r>
            <a:endParaRPr lang="en-US" sz="3200" dirty="0"/>
          </a:p>
        </p:txBody>
      </p:sp>
      <p:sp>
        <p:nvSpPr>
          <p:cNvPr id="3" name="Content Placeholder 2"/>
          <p:cNvSpPr>
            <a:spLocks noGrp="1"/>
          </p:cNvSpPr>
          <p:nvPr>
            <p:ph idx="1"/>
          </p:nvPr>
        </p:nvSpPr>
        <p:spPr>
          <a:xfrm>
            <a:off x="351692" y="1556416"/>
            <a:ext cx="8382000" cy="4935065"/>
          </a:xfrm>
        </p:spPr>
        <p:txBody>
          <a:bodyPr>
            <a:normAutofit/>
          </a:bodyPr>
          <a:lstStyle/>
          <a:p>
            <a:pPr marL="0" lvl="0" indent="0" algn="ctr">
              <a:buNone/>
            </a:pPr>
            <a:r>
              <a:rPr lang="en-US" sz="3200" b="1" dirty="0">
                <a:effectLst/>
              </a:rPr>
              <a:t>Clarifying the Church’s </a:t>
            </a:r>
            <a:r>
              <a:rPr lang="en-US" sz="3200" b="1" dirty="0" smtClean="0">
                <a:effectLst/>
              </a:rPr>
              <a:t>Mission</a:t>
            </a:r>
          </a:p>
          <a:p>
            <a:pPr marL="0" lvl="0" indent="0">
              <a:buNone/>
            </a:pPr>
            <a:endParaRPr lang="en-US" sz="800" b="1" dirty="0">
              <a:effectLst/>
            </a:endParaRPr>
          </a:p>
          <a:p>
            <a:pPr marL="0" indent="0" algn="just">
              <a:buNone/>
            </a:pPr>
            <a:r>
              <a:rPr lang="en-US" sz="3200" i="1" dirty="0">
                <a:effectLst/>
              </a:rPr>
              <a:t>We are sent into the world as Christ’s witnesses; as we go, we are to make disciples in every nation by proclaiming to everyone the gospel of repentance and remission of sins; and by teaching converts to obey His commands. </a:t>
            </a:r>
            <a:endParaRPr lang="en-US" sz="3200" i="1" dirty="0" smtClean="0">
              <a:effectLst/>
            </a:endParaRPr>
          </a:p>
          <a:p>
            <a:pPr marL="0" indent="0" algn="just">
              <a:buNone/>
            </a:pPr>
            <a:r>
              <a:rPr lang="en-US" sz="3200" dirty="0" smtClean="0">
                <a:effectLst/>
              </a:rPr>
              <a:t>In </a:t>
            </a:r>
            <a:r>
              <a:rPr lang="en-US" sz="3200" dirty="0">
                <a:effectLst/>
              </a:rPr>
              <a:t>short, the mandate of Christ is for His Church to </a:t>
            </a:r>
            <a:r>
              <a:rPr lang="en-US" sz="3200" b="1" i="1" dirty="0">
                <a:effectLst/>
              </a:rPr>
              <a:t>MAKE DISCIPLES</a:t>
            </a:r>
            <a:r>
              <a:rPr lang="en-US" sz="3200" dirty="0">
                <a:effectLst/>
              </a:rPr>
              <a:t>. </a:t>
            </a:r>
          </a:p>
          <a:p>
            <a:pPr marL="0" lvl="0" indent="0">
              <a:buNone/>
            </a:pPr>
            <a:endParaRPr lang="en-US" sz="3200" b="1" dirty="0" smtClean="0"/>
          </a:p>
        </p:txBody>
      </p:sp>
    </p:spTree>
    <p:extLst>
      <p:ext uri="{BB962C8B-B14F-4D97-AF65-F5344CB8AC3E}">
        <p14:creationId xmlns:p14="http://schemas.microsoft.com/office/powerpoint/2010/main" val="170878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effectLst/>
              </a:rPr>
              <a:t>Prioritizing Disciple Making: </a:t>
            </a:r>
            <a:r>
              <a:rPr lang="en-US" sz="3200" i="1" dirty="0">
                <a:effectLst/>
              </a:rPr>
              <a:t>Restoring the integrity of the Church’s mission</a:t>
            </a:r>
            <a:r>
              <a:rPr lang="en-US" sz="3200" dirty="0">
                <a:effectLst/>
              </a:rPr>
              <a:t> </a:t>
            </a:r>
            <a:endParaRPr lang="en-US" sz="3200" dirty="0"/>
          </a:p>
        </p:txBody>
      </p:sp>
      <p:sp>
        <p:nvSpPr>
          <p:cNvPr id="3" name="Content Placeholder 2"/>
          <p:cNvSpPr>
            <a:spLocks noGrp="1"/>
          </p:cNvSpPr>
          <p:nvPr>
            <p:ph idx="1"/>
          </p:nvPr>
        </p:nvSpPr>
        <p:spPr>
          <a:xfrm>
            <a:off x="410308" y="1603457"/>
            <a:ext cx="8401538" cy="4423508"/>
          </a:xfrm>
        </p:spPr>
        <p:txBody>
          <a:bodyPr>
            <a:normAutofit/>
          </a:bodyPr>
          <a:lstStyle/>
          <a:p>
            <a:pPr marL="0" lvl="0" indent="0" algn="ctr">
              <a:buNone/>
            </a:pPr>
            <a:r>
              <a:rPr lang="en-US" sz="3200" b="1" dirty="0">
                <a:effectLst/>
              </a:rPr>
              <a:t>Prioritizing the Church’s Mission </a:t>
            </a:r>
            <a:endParaRPr lang="en-US" sz="3200" b="1" dirty="0" smtClean="0">
              <a:effectLst/>
            </a:endParaRPr>
          </a:p>
          <a:p>
            <a:pPr marL="0" lvl="0" indent="0" algn="ctr">
              <a:buNone/>
            </a:pPr>
            <a:endParaRPr lang="en-US" sz="800" b="1" dirty="0">
              <a:effectLst/>
            </a:endParaRPr>
          </a:p>
          <a:p>
            <a:pPr marL="0" indent="0" algn="just">
              <a:buNone/>
            </a:pPr>
            <a:r>
              <a:rPr lang="en-US" sz="3200" i="1" dirty="0" smtClean="0">
                <a:effectLst/>
              </a:rPr>
              <a:t>In order to restore the integrity of the church’s mission, we must </a:t>
            </a:r>
            <a:r>
              <a:rPr lang="en-US" sz="3200" b="1" i="1" dirty="0" smtClean="0">
                <a:effectLst/>
              </a:rPr>
              <a:t>place disciple making at the heart of the church</a:t>
            </a:r>
            <a:r>
              <a:rPr lang="en-US" sz="3200" i="1" dirty="0" smtClean="0">
                <a:effectLst/>
              </a:rPr>
              <a:t> both </a:t>
            </a:r>
            <a:r>
              <a:rPr lang="en-US" sz="3200" b="1" i="1" dirty="0" smtClean="0">
                <a:effectLst/>
              </a:rPr>
              <a:t>in principle </a:t>
            </a:r>
            <a:r>
              <a:rPr lang="en-US" sz="3200" i="1" dirty="0" smtClean="0">
                <a:effectLst/>
              </a:rPr>
              <a:t>and </a:t>
            </a:r>
            <a:r>
              <a:rPr lang="en-US" sz="3200" b="1" i="1" dirty="0" smtClean="0">
                <a:effectLst/>
              </a:rPr>
              <a:t>in practice </a:t>
            </a:r>
            <a:r>
              <a:rPr lang="en-US" sz="3200" i="1" dirty="0" smtClean="0">
                <a:effectLst/>
              </a:rPr>
              <a:t>and </a:t>
            </a:r>
            <a:r>
              <a:rPr lang="en-US" sz="3200" b="1" i="1" dirty="0" smtClean="0">
                <a:effectLst/>
              </a:rPr>
              <a:t>keep it there</a:t>
            </a:r>
            <a:r>
              <a:rPr lang="en-US" sz="3200" dirty="0" smtClean="0">
                <a:effectLst/>
              </a:rPr>
              <a:t>. </a:t>
            </a:r>
            <a:endParaRPr lang="en-US" sz="3200" dirty="0">
              <a:effectLst/>
            </a:endParaRPr>
          </a:p>
          <a:p>
            <a:pPr marL="0" lvl="0" indent="0">
              <a:buNone/>
            </a:pPr>
            <a:endParaRPr lang="en-US" sz="3200" b="1" dirty="0" smtClean="0"/>
          </a:p>
        </p:txBody>
      </p:sp>
    </p:spTree>
    <p:extLst>
      <p:ext uri="{BB962C8B-B14F-4D97-AF65-F5344CB8AC3E}">
        <p14:creationId xmlns:p14="http://schemas.microsoft.com/office/powerpoint/2010/main" val="248412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200" b="1" dirty="0">
                <a:effectLst/>
              </a:rPr>
              <a:t>Utilizing Holistic Small-Groups: </a:t>
            </a:r>
            <a:r>
              <a:rPr lang="en-US" sz="3200" i="1" dirty="0">
                <a:effectLst/>
              </a:rPr>
              <a:t>Employing disciple-making’s indispensible key</a:t>
            </a:r>
            <a:r>
              <a:rPr lang="en-US" sz="3200" dirty="0">
                <a:effectLst/>
              </a:rPr>
              <a:t> </a:t>
            </a:r>
            <a:endParaRPr lang="en-US" sz="3200" dirty="0"/>
          </a:p>
        </p:txBody>
      </p:sp>
      <p:sp>
        <p:nvSpPr>
          <p:cNvPr id="3" name="Content Placeholder 2"/>
          <p:cNvSpPr>
            <a:spLocks noGrp="1"/>
          </p:cNvSpPr>
          <p:nvPr>
            <p:ph idx="1"/>
          </p:nvPr>
        </p:nvSpPr>
        <p:spPr>
          <a:xfrm>
            <a:off x="410308" y="2434492"/>
            <a:ext cx="8401538" cy="4423508"/>
          </a:xfrm>
        </p:spPr>
        <p:txBody>
          <a:bodyPr>
            <a:normAutofit/>
          </a:bodyPr>
          <a:lstStyle/>
          <a:p>
            <a:pPr marL="0" lvl="0" indent="0" algn="just">
              <a:buNone/>
            </a:pPr>
            <a:r>
              <a:rPr lang="en-US" sz="3200" i="1" dirty="0" smtClean="0"/>
              <a:t>13 Afterward </a:t>
            </a:r>
            <a:r>
              <a:rPr lang="en-US" sz="3200" i="1" dirty="0"/>
              <a:t>Jesus went up on a mountain and called out the ones he wanted to go with him. And they came to him. </a:t>
            </a:r>
            <a:endParaRPr lang="en-US" sz="3200" i="1" dirty="0" smtClean="0"/>
          </a:p>
          <a:p>
            <a:pPr marL="0" lvl="0" indent="0" algn="just">
              <a:buNone/>
            </a:pPr>
            <a:r>
              <a:rPr lang="en-US" sz="3200" i="1" dirty="0" smtClean="0"/>
              <a:t>14 Then </a:t>
            </a:r>
            <a:r>
              <a:rPr lang="en-US" sz="3200" i="1" dirty="0"/>
              <a:t>he appointed twelve of them and called them his apostles. They were to accompany him, and he would send them out to </a:t>
            </a:r>
            <a:r>
              <a:rPr lang="en-US" sz="3200" i="1" dirty="0" smtClean="0"/>
              <a:t>preach</a:t>
            </a:r>
            <a:r>
              <a:rPr lang="mr-IN" sz="3200" i="1" dirty="0" smtClean="0"/>
              <a:t>…</a:t>
            </a:r>
            <a:r>
              <a:rPr lang="en-US" sz="3200" i="1" dirty="0" smtClean="0"/>
              <a:t> </a:t>
            </a:r>
          </a:p>
        </p:txBody>
      </p:sp>
      <p:sp>
        <p:nvSpPr>
          <p:cNvPr id="4" name="TextBox 3"/>
          <p:cNvSpPr txBox="1"/>
          <p:nvPr/>
        </p:nvSpPr>
        <p:spPr>
          <a:xfrm>
            <a:off x="2735384" y="1696349"/>
            <a:ext cx="3595077" cy="584776"/>
          </a:xfrm>
          <a:prstGeom prst="rect">
            <a:avLst/>
          </a:prstGeom>
          <a:noFill/>
        </p:spPr>
        <p:txBody>
          <a:bodyPr wrap="square" rtlCol="0">
            <a:spAutoFit/>
          </a:bodyPr>
          <a:lstStyle/>
          <a:p>
            <a:pPr algn="ctr"/>
            <a:r>
              <a:rPr lang="en-US" sz="3200" b="1" dirty="0" smtClean="0"/>
              <a:t>Mark 3:13-14 NLT</a:t>
            </a:r>
            <a:endParaRPr lang="en-US" sz="3200" b="1" dirty="0"/>
          </a:p>
        </p:txBody>
      </p:sp>
    </p:spTree>
    <p:extLst>
      <p:ext uri="{BB962C8B-B14F-4D97-AF65-F5344CB8AC3E}">
        <p14:creationId xmlns:p14="http://schemas.microsoft.com/office/powerpoint/2010/main" val="400290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200" b="1" dirty="0">
                <a:effectLst/>
              </a:rPr>
              <a:t>Utilizing Holistic Small-Groups: </a:t>
            </a:r>
            <a:r>
              <a:rPr lang="en-US" sz="3200" i="1" dirty="0">
                <a:effectLst/>
              </a:rPr>
              <a:t>Employing disciple-making’s indispensible key</a:t>
            </a:r>
            <a:r>
              <a:rPr lang="en-US" sz="3200" dirty="0">
                <a:effectLst/>
              </a:rPr>
              <a:t> </a:t>
            </a:r>
            <a:endParaRPr lang="en-US" sz="3200" dirty="0"/>
          </a:p>
        </p:txBody>
      </p:sp>
      <p:sp>
        <p:nvSpPr>
          <p:cNvPr id="3" name="Content Placeholder 2"/>
          <p:cNvSpPr>
            <a:spLocks noGrp="1"/>
          </p:cNvSpPr>
          <p:nvPr>
            <p:ph idx="1"/>
          </p:nvPr>
        </p:nvSpPr>
        <p:spPr>
          <a:xfrm>
            <a:off x="410308" y="1603457"/>
            <a:ext cx="8401538" cy="4423508"/>
          </a:xfrm>
        </p:spPr>
        <p:txBody>
          <a:bodyPr>
            <a:normAutofit/>
          </a:bodyPr>
          <a:lstStyle/>
          <a:p>
            <a:pPr marL="0" lvl="0" indent="0" algn="ctr">
              <a:buNone/>
            </a:pPr>
            <a:r>
              <a:rPr lang="en-US" sz="3200" b="1" dirty="0" smtClean="0">
                <a:effectLst/>
              </a:rPr>
              <a:t>Full-</a:t>
            </a:r>
            <a:r>
              <a:rPr lang="en-US" sz="3200" b="1" dirty="0">
                <a:effectLst/>
              </a:rPr>
              <a:t> </a:t>
            </a:r>
            <a:r>
              <a:rPr lang="en-US" sz="3200" b="1" dirty="0" smtClean="0">
                <a:effectLst/>
              </a:rPr>
              <a:t>Orbed </a:t>
            </a:r>
            <a:r>
              <a:rPr lang="en-US" sz="3200" b="1" dirty="0">
                <a:effectLst/>
              </a:rPr>
              <a:t>D</a:t>
            </a:r>
            <a:r>
              <a:rPr lang="en-US" sz="3200" b="1" dirty="0" smtClean="0">
                <a:effectLst/>
              </a:rPr>
              <a:t>isciple-Making </a:t>
            </a:r>
            <a:endParaRPr lang="en-US" sz="800" b="1" dirty="0">
              <a:effectLst/>
            </a:endParaRPr>
          </a:p>
          <a:p>
            <a:pPr marL="0" indent="0" algn="just">
              <a:buNone/>
            </a:pPr>
            <a:r>
              <a:rPr lang="en-US" sz="3200" dirty="0">
                <a:effectLst/>
              </a:rPr>
              <a:t>Bill Hull, in his book, </a:t>
            </a:r>
            <a:r>
              <a:rPr lang="en-US" sz="3200" i="1" dirty="0">
                <a:effectLst/>
              </a:rPr>
              <a:t>The Disciple Making Pastor: The Key to Building Healthy </a:t>
            </a:r>
            <a:r>
              <a:rPr lang="en-US" sz="3200" i="1" dirty="0" smtClean="0">
                <a:effectLst/>
              </a:rPr>
              <a:t>Christians </a:t>
            </a:r>
            <a:r>
              <a:rPr lang="en-US" sz="3200" i="1" dirty="0">
                <a:effectLst/>
              </a:rPr>
              <a:t>in Today’s </a:t>
            </a:r>
            <a:r>
              <a:rPr lang="en-US" sz="3200" dirty="0">
                <a:effectLst/>
              </a:rPr>
              <a:t>Church, says, </a:t>
            </a:r>
            <a:endParaRPr lang="en-US" sz="3200" dirty="0" smtClean="0">
              <a:effectLst/>
            </a:endParaRPr>
          </a:p>
          <a:p>
            <a:pPr marL="0" indent="0" algn="just">
              <a:buNone/>
            </a:pPr>
            <a:endParaRPr lang="en-US" sz="500" dirty="0" smtClean="0">
              <a:effectLst/>
            </a:endParaRPr>
          </a:p>
          <a:p>
            <a:pPr marL="0" indent="0" algn="just">
              <a:buNone/>
            </a:pPr>
            <a:r>
              <a:rPr lang="en-US" sz="3200" i="1" dirty="0" smtClean="0">
                <a:effectLst/>
              </a:rPr>
              <a:t>“</a:t>
            </a:r>
            <a:r>
              <a:rPr lang="en-US" sz="3200" i="1" dirty="0">
                <a:effectLst/>
              </a:rPr>
              <a:t>The small group is the most effective vehicle that exists for full-orbed disciple making.” </a:t>
            </a:r>
            <a:endParaRPr lang="en-US" sz="3200" i="1" dirty="0" smtClean="0"/>
          </a:p>
        </p:txBody>
      </p:sp>
    </p:spTree>
    <p:extLst>
      <p:ext uri="{BB962C8B-B14F-4D97-AF65-F5344CB8AC3E}">
        <p14:creationId xmlns:p14="http://schemas.microsoft.com/office/powerpoint/2010/main" val="114912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200" b="1" dirty="0">
                <a:effectLst/>
              </a:rPr>
              <a:t>Utilizing Holistic Small-Groups: </a:t>
            </a:r>
            <a:r>
              <a:rPr lang="en-US" sz="3200" i="1" dirty="0">
                <a:effectLst/>
              </a:rPr>
              <a:t>Employing disciple-making’s indispensible key</a:t>
            </a:r>
            <a:r>
              <a:rPr lang="en-US" sz="3200" dirty="0">
                <a:effectLst/>
              </a:rPr>
              <a:t> </a:t>
            </a:r>
            <a:endParaRPr lang="en-US" sz="3200" dirty="0"/>
          </a:p>
        </p:txBody>
      </p:sp>
      <p:sp>
        <p:nvSpPr>
          <p:cNvPr id="3" name="Content Placeholder 2"/>
          <p:cNvSpPr>
            <a:spLocks noGrp="1"/>
          </p:cNvSpPr>
          <p:nvPr>
            <p:ph idx="1"/>
          </p:nvPr>
        </p:nvSpPr>
        <p:spPr>
          <a:xfrm>
            <a:off x="410308" y="1681856"/>
            <a:ext cx="8401538" cy="4558748"/>
          </a:xfrm>
        </p:spPr>
        <p:txBody>
          <a:bodyPr>
            <a:normAutofit/>
          </a:bodyPr>
          <a:lstStyle/>
          <a:p>
            <a:pPr marL="0" lvl="0" indent="0" algn="ctr">
              <a:buNone/>
            </a:pPr>
            <a:r>
              <a:rPr lang="en-US" sz="3200" b="1" dirty="0" smtClean="0">
                <a:effectLst/>
              </a:rPr>
              <a:t>Disciple-Making’s Indispensible Key </a:t>
            </a:r>
            <a:endParaRPr lang="en-US" sz="800" b="1" dirty="0">
              <a:effectLst/>
            </a:endParaRPr>
          </a:p>
          <a:p>
            <a:pPr marL="0" indent="0" algn="just">
              <a:buNone/>
            </a:pPr>
            <a:r>
              <a:rPr lang="en-US" sz="3200" dirty="0" smtClean="0">
                <a:effectLst/>
              </a:rPr>
              <a:t>Christian A. Schwartz, in his book, </a:t>
            </a:r>
            <a:r>
              <a:rPr lang="en-US" sz="3200" i="1" dirty="0">
                <a:effectLst/>
              </a:rPr>
              <a:t>Natural Church Development: A Guide to Eight Essential Qualities of Healthy </a:t>
            </a:r>
            <a:r>
              <a:rPr lang="en-US" sz="3200" i="1" dirty="0" smtClean="0">
                <a:effectLst/>
              </a:rPr>
              <a:t>Churches</a:t>
            </a:r>
            <a:r>
              <a:rPr lang="en-US" sz="3200" dirty="0" smtClean="0">
                <a:effectLst/>
              </a:rPr>
              <a:t> wrote </a:t>
            </a:r>
            <a:r>
              <a:rPr lang="en-US" sz="3200" dirty="0">
                <a:effectLst/>
              </a:rPr>
              <a:t>the following </a:t>
            </a:r>
            <a:r>
              <a:rPr lang="en-US" sz="3200" dirty="0" smtClean="0">
                <a:effectLst/>
              </a:rPr>
              <a:t>about </a:t>
            </a:r>
            <a:r>
              <a:rPr lang="en-US" sz="3200" dirty="0">
                <a:effectLst/>
              </a:rPr>
              <a:t>Holistic Small Groups. </a:t>
            </a:r>
            <a:endParaRPr lang="en-US" sz="3200" dirty="0" smtClean="0">
              <a:effectLst/>
            </a:endParaRPr>
          </a:p>
          <a:p>
            <a:pPr marL="0" indent="0" algn="just">
              <a:buNone/>
            </a:pPr>
            <a:r>
              <a:rPr lang="en-US" sz="3200" i="1" dirty="0" smtClean="0">
                <a:effectLst/>
              </a:rPr>
              <a:t>“</a:t>
            </a:r>
            <a:r>
              <a:rPr lang="en-US" sz="3200" i="1" dirty="0">
                <a:effectLst/>
              </a:rPr>
              <a:t>If we were to identify any one principle as the “most important,” then without a doubt it would be the multiplication of small groups.” </a:t>
            </a:r>
            <a:endParaRPr lang="en-US" sz="3200" b="1" i="1" dirty="0" smtClean="0"/>
          </a:p>
        </p:txBody>
      </p:sp>
    </p:spTree>
    <p:extLst>
      <p:ext uri="{BB962C8B-B14F-4D97-AF65-F5344CB8AC3E}">
        <p14:creationId xmlns:p14="http://schemas.microsoft.com/office/powerpoint/2010/main" val="27606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200" b="1" dirty="0">
                <a:effectLst/>
              </a:rPr>
              <a:t>Utilizing Holistic Small-Groups: </a:t>
            </a:r>
            <a:r>
              <a:rPr lang="en-US" sz="3200" i="1" dirty="0">
                <a:effectLst/>
              </a:rPr>
              <a:t>Employing disciple-making’s indispensible key</a:t>
            </a:r>
            <a:r>
              <a:rPr lang="en-US" sz="3200" dirty="0">
                <a:effectLst/>
              </a:rPr>
              <a:t> </a:t>
            </a:r>
            <a:endParaRPr lang="en-US" sz="3200" dirty="0"/>
          </a:p>
        </p:txBody>
      </p:sp>
      <p:sp>
        <p:nvSpPr>
          <p:cNvPr id="3" name="Content Placeholder 2"/>
          <p:cNvSpPr>
            <a:spLocks noGrp="1"/>
          </p:cNvSpPr>
          <p:nvPr>
            <p:ph idx="1"/>
          </p:nvPr>
        </p:nvSpPr>
        <p:spPr>
          <a:xfrm>
            <a:off x="410308" y="1681856"/>
            <a:ext cx="8401538" cy="4558748"/>
          </a:xfrm>
        </p:spPr>
        <p:txBody>
          <a:bodyPr>
            <a:normAutofit/>
          </a:bodyPr>
          <a:lstStyle/>
          <a:p>
            <a:pPr marL="0" lvl="0" indent="0" algn="ctr">
              <a:buNone/>
            </a:pPr>
            <a:r>
              <a:rPr lang="en-US" sz="3200" b="1" dirty="0" smtClean="0">
                <a:effectLst/>
              </a:rPr>
              <a:t>Disciple-Making’s Indispensible Key </a:t>
            </a:r>
            <a:endParaRPr lang="en-US" sz="800" b="1" dirty="0">
              <a:effectLst/>
            </a:endParaRPr>
          </a:p>
          <a:p>
            <a:r>
              <a:rPr lang="en-US" sz="3200" dirty="0" smtClean="0">
                <a:effectLst/>
              </a:rPr>
              <a:t>Henry Ward Beecher </a:t>
            </a:r>
            <a:r>
              <a:rPr lang="en-US" sz="3200" dirty="0">
                <a:effectLst/>
              </a:rPr>
              <a:t>said, </a:t>
            </a:r>
            <a:r>
              <a:rPr lang="en-US" sz="3200" i="1" dirty="0">
                <a:effectLst/>
              </a:rPr>
              <a:t>“The greatest thing John Wesley ever gave to the world is the Methodist class-meeting.”</a:t>
            </a:r>
            <a:r>
              <a:rPr lang="en-US" sz="3200" dirty="0">
                <a:effectLst/>
              </a:rPr>
              <a:t> </a:t>
            </a:r>
            <a:endParaRPr lang="en-US" sz="3200" dirty="0" smtClean="0">
              <a:effectLst/>
            </a:endParaRPr>
          </a:p>
          <a:p>
            <a:endParaRPr lang="en-US" sz="500" dirty="0" smtClean="0">
              <a:effectLst/>
            </a:endParaRPr>
          </a:p>
          <a:p>
            <a:r>
              <a:rPr lang="en-US" sz="3200" dirty="0" smtClean="0">
                <a:effectLst/>
              </a:rPr>
              <a:t>Dwight L. Moody </a:t>
            </a:r>
            <a:r>
              <a:rPr lang="en-US" sz="3200" dirty="0">
                <a:effectLst/>
              </a:rPr>
              <a:t>said, </a:t>
            </a:r>
            <a:r>
              <a:rPr lang="en-US" sz="3200" i="1" dirty="0">
                <a:effectLst/>
              </a:rPr>
              <a:t>“The Methodist class-meetings are the best institutions for training converts the world ever saw</a:t>
            </a:r>
            <a:r>
              <a:rPr lang="en-US" sz="3200" i="1" dirty="0" smtClean="0">
                <a:effectLst/>
              </a:rPr>
              <a:t>.”</a:t>
            </a:r>
            <a:endParaRPr lang="en-US" sz="3200" i="1" dirty="0">
              <a:effectLst/>
            </a:endParaRPr>
          </a:p>
        </p:txBody>
      </p:sp>
    </p:spTree>
    <p:extLst>
      <p:ext uri="{BB962C8B-B14F-4D97-AF65-F5344CB8AC3E}">
        <p14:creationId xmlns:p14="http://schemas.microsoft.com/office/powerpoint/2010/main" val="130219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410308" y="2434492"/>
            <a:ext cx="8401538" cy="4423508"/>
          </a:xfrm>
        </p:spPr>
        <p:txBody>
          <a:bodyPr>
            <a:normAutofit/>
          </a:bodyPr>
          <a:lstStyle/>
          <a:p>
            <a:pPr marL="0" lvl="0" indent="0" algn="just">
              <a:buNone/>
            </a:pPr>
            <a:r>
              <a:rPr lang="en-US" sz="3200" i="1" dirty="0" smtClean="0"/>
              <a:t>14 Work </a:t>
            </a:r>
            <a:r>
              <a:rPr lang="en-US" sz="3200" i="1" dirty="0"/>
              <a:t>at living in peace with everyone, and work at living a holy life, for those who are not holy will not see the Lord. </a:t>
            </a:r>
            <a:endParaRPr lang="en-US" sz="3200" i="1" dirty="0" smtClean="0"/>
          </a:p>
          <a:p>
            <a:pPr marL="0" lvl="0" indent="0" algn="just">
              <a:buNone/>
            </a:pPr>
            <a:r>
              <a:rPr lang="en-US" sz="3200" i="1" dirty="0" smtClean="0"/>
              <a:t>15 Look </a:t>
            </a:r>
            <a:r>
              <a:rPr lang="en-US" sz="3200" i="1" dirty="0"/>
              <a:t>after each other so that none of you fails to receive the grace of God. Watch out that no poisonous root of bitterness grows up to trouble you, corrupting many.</a:t>
            </a:r>
            <a:endParaRPr lang="en-US" sz="3200" i="1" dirty="0">
              <a:effectLst/>
            </a:endParaRPr>
          </a:p>
        </p:txBody>
      </p:sp>
      <p:sp>
        <p:nvSpPr>
          <p:cNvPr id="4" name="TextBox 3"/>
          <p:cNvSpPr txBox="1"/>
          <p:nvPr/>
        </p:nvSpPr>
        <p:spPr>
          <a:xfrm>
            <a:off x="2188308" y="1696349"/>
            <a:ext cx="4493846" cy="584776"/>
          </a:xfrm>
          <a:prstGeom prst="rect">
            <a:avLst/>
          </a:prstGeom>
          <a:noFill/>
        </p:spPr>
        <p:txBody>
          <a:bodyPr wrap="square" rtlCol="0">
            <a:spAutoFit/>
          </a:bodyPr>
          <a:lstStyle/>
          <a:p>
            <a:pPr algn="ctr"/>
            <a:r>
              <a:rPr lang="en-US" sz="3200" b="1" dirty="0" smtClean="0"/>
              <a:t>Hebrews 12 :14-15 NLT</a:t>
            </a:r>
            <a:endParaRPr lang="en-US" sz="3200" b="1" dirty="0"/>
          </a:p>
        </p:txBody>
      </p:sp>
    </p:spTree>
    <p:extLst>
      <p:ext uri="{BB962C8B-B14F-4D97-AF65-F5344CB8AC3E}">
        <p14:creationId xmlns:p14="http://schemas.microsoft.com/office/powerpoint/2010/main" val="344855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410308" y="1650497"/>
            <a:ext cx="8401538" cy="4423508"/>
          </a:xfrm>
        </p:spPr>
        <p:txBody>
          <a:bodyPr>
            <a:normAutofit/>
          </a:bodyPr>
          <a:lstStyle/>
          <a:p>
            <a:pPr marL="0" lvl="0" indent="0" algn="ctr">
              <a:buNone/>
            </a:pPr>
            <a:r>
              <a:rPr lang="en-US" sz="3200" b="1" dirty="0" smtClean="0">
                <a:effectLst/>
              </a:rPr>
              <a:t> The Class Meeting: A Vital Fellowship</a:t>
            </a:r>
          </a:p>
          <a:p>
            <a:pPr marL="0" lvl="0" indent="0" algn="ctr">
              <a:buNone/>
            </a:pPr>
            <a:endParaRPr lang="en-US" sz="1200" b="1" dirty="0">
              <a:effectLst/>
            </a:endParaRPr>
          </a:p>
          <a:p>
            <a:pPr lvl="0"/>
            <a:r>
              <a:rPr lang="en-US" sz="3200" dirty="0">
                <a:effectLst/>
              </a:rPr>
              <a:t>A Nurturing Fellowship</a:t>
            </a:r>
          </a:p>
          <a:p>
            <a:pPr lvl="0"/>
            <a:r>
              <a:rPr lang="en-US" sz="3200" dirty="0">
                <a:effectLst/>
              </a:rPr>
              <a:t>A Caring Fellowship</a:t>
            </a:r>
          </a:p>
          <a:p>
            <a:pPr lvl="0"/>
            <a:r>
              <a:rPr lang="en-US" sz="3200" dirty="0">
                <a:effectLst/>
              </a:rPr>
              <a:t>A Disciple-making Fellowship</a:t>
            </a:r>
          </a:p>
        </p:txBody>
      </p:sp>
    </p:spTree>
    <p:extLst>
      <p:ext uri="{BB962C8B-B14F-4D97-AF65-F5344CB8AC3E}">
        <p14:creationId xmlns:p14="http://schemas.microsoft.com/office/powerpoint/2010/main" val="97036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634816"/>
            <a:ext cx="8636000" cy="4888025"/>
          </a:xfrm>
        </p:spPr>
        <p:txBody>
          <a:bodyPr>
            <a:normAutofit/>
          </a:bodyPr>
          <a:lstStyle/>
          <a:p>
            <a:pPr marL="0" lvl="0" indent="0" algn="ctr">
              <a:buNone/>
            </a:pPr>
            <a:r>
              <a:rPr lang="en-US" sz="3200" b="1" dirty="0">
                <a:effectLst/>
              </a:rPr>
              <a:t>The Class Meeting: 	</a:t>
            </a:r>
            <a:r>
              <a:rPr lang="en-US" sz="3200" b="1" dirty="0" smtClean="0">
                <a:effectLst/>
              </a:rPr>
              <a:t>				Facilitating </a:t>
            </a:r>
            <a:r>
              <a:rPr lang="en-US" sz="3200" b="1" dirty="0">
                <a:effectLst/>
              </a:rPr>
              <a:t>the First Meeting </a:t>
            </a:r>
          </a:p>
          <a:p>
            <a:pPr lvl="0"/>
            <a:r>
              <a:rPr lang="en-US" sz="3200" dirty="0">
                <a:effectLst/>
              </a:rPr>
              <a:t>Getting acquainted</a:t>
            </a:r>
          </a:p>
          <a:p>
            <a:pPr lvl="0"/>
            <a:r>
              <a:rPr lang="en-US" sz="3200" dirty="0">
                <a:effectLst/>
              </a:rPr>
              <a:t>Clarifying the nature and purpose of the Class Meeting</a:t>
            </a:r>
          </a:p>
          <a:p>
            <a:pPr lvl="0"/>
            <a:r>
              <a:rPr lang="en-US" sz="3200" dirty="0">
                <a:effectLst/>
              </a:rPr>
              <a:t>Securing the members commitment to the ground rules</a:t>
            </a:r>
          </a:p>
        </p:txBody>
      </p:sp>
    </p:spTree>
    <p:extLst>
      <p:ext uri="{BB962C8B-B14F-4D97-AF65-F5344CB8AC3E}">
        <p14:creationId xmlns:p14="http://schemas.microsoft.com/office/powerpoint/2010/main" val="214430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06154" cy="1283167"/>
          </a:xfrm>
        </p:spPr>
        <p:txBody>
          <a:bodyPr/>
          <a:lstStyle/>
          <a:p>
            <a:r>
              <a:rPr lang="en-US" b="1" dirty="0" smtClean="0">
                <a:effectLst/>
              </a:rPr>
              <a:t>For the Perfecting of the </a:t>
            </a:r>
            <a:r>
              <a:rPr lang="en-US" b="1" dirty="0">
                <a:effectLst/>
              </a:rPr>
              <a:t>Saints</a:t>
            </a:r>
            <a:r>
              <a:rPr lang="en-US" dirty="0">
                <a:effectLst/>
              </a:rPr>
              <a:t> </a:t>
            </a:r>
            <a:endParaRPr lang="en-US" dirty="0"/>
          </a:p>
        </p:txBody>
      </p:sp>
      <p:sp>
        <p:nvSpPr>
          <p:cNvPr id="3" name="Content Placeholder 2"/>
          <p:cNvSpPr>
            <a:spLocks noGrp="1"/>
          </p:cNvSpPr>
          <p:nvPr>
            <p:ph idx="1"/>
          </p:nvPr>
        </p:nvSpPr>
        <p:spPr/>
        <p:txBody>
          <a:bodyPr/>
          <a:lstStyle/>
          <a:p>
            <a:pPr marL="0" indent="0" algn="ctr">
              <a:buNone/>
            </a:pPr>
            <a:r>
              <a:rPr lang="en-US" sz="3600" b="1" dirty="0" smtClean="0"/>
              <a:t>Opening </a:t>
            </a:r>
            <a:r>
              <a:rPr lang="en-US" sz="3600" b="1" dirty="0"/>
              <a:t>Prayer</a:t>
            </a:r>
          </a:p>
          <a:p>
            <a:endParaRPr lang="en-US" sz="800" dirty="0"/>
          </a:p>
          <a:p>
            <a:pPr marL="0" indent="0" algn="just">
              <a:buNone/>
            </a:pPr>
            <a:r>
              <a:rPr lang="en-US" sz="3600" b="1" i="1" dirty="0"/>
              <a:t>Open </a:t>
            </a:r>
            <a:r>
              <a:rPr lang="en-US" sz="3600" b="1" i="1" dirty="0" smtClean="0"/>
              <a:t>my </a:t>
            </a:r>
            <a:r>
              <a:rPr lang="en-US" sz="3600" b="1" i="1" dirty="0"/>
              <a:t>eyes, that I may </a:t>
            </a:r>
            <a:r>
              <a:rPr lang="en-US" sz="3600" b="1" i="1" dirty="0" smtClean="0"/>
              <a:t>see </a:t>
            </a:r>
            <a:r>
              <a:rPr lang="en-US" sz="3600" b="1" i="1" dirty="0"/>
              <a:t>wondrous things </a:t>
            </a:r>
            <a:r>
              <a:rPr lang="en-US" sz="3600" b="1" i="1" dirty="0" smtClean="0"/>
              <a:t>from your </a:t>
            </a:r>
            <a:r>
              <a:rPr lang="en-US" sz="3600" b="1" i="1" dirty="0"/>
              <a:t>law* </a:t>
            </a:r>
            <a:r>
              <a:rPr lang="en-US" sz="3600" b="1" dirty="0"/>
              <a:t>and teach me by </a:t>
            </a:r>
            <a:r>
              <a:rPr lang="en-US" sz="3600" b="1" dirty="0" smtClean="0"/>
              <a:t>your </a:t>
            </a:r>
            <a:r>
              <a:rPr lang="en-US" sz="3600" b="1" dirty="0"/>
              <a:t>Holy Spirit; for Christ’s sake, Amen. </a:t>
            </a:r>
          </a:p>
          <a:p>
            <a:pPr marL="0" indent="0" algn="r">
              <a:buNone/>
            </a:pPr>
            <a:r>
              <a:rPr lang="en-US" sz="3600" b="1" i="1" dirty="0">
                <a:solidFill>
                  <a:schemeClr val="tx1"/>
                </a:solidFill>
              </a:rPr>
              <a:t>*Psalm 119:18 </a:t>
            </a:r>
            <a:r>
              <a:rPr lang="en-US" sz="3600" b="1" i="1" dirty="0" smtClean="0">
                <a:solidFill>
                  <a:schemeClr val="tx1"/>
                </a:solidFill>
              </a:rPr>
              <a:t>NKJV </a:t>
            </a:r>
            <a:endParaRPr lang="en-US" sz="3600" b="1" i="1" dirty="0">
              <a:solidFill>
                <a:schemeClr val="tx1"/>
              </a:solidFill>
            </a:endParaRPr>
          </a:p>
          <a:p>
            <a:endParaRPr lang="en-US" dirty="0"/>
          </a:p>
        </p:txBody>
      </p:sp>
    </p:spTree>
    <p:extLst>
      <p:ext uri="{BB962C8B-B14F-4D97-AF65-F5344CB8AC3E}">
        <p14:creationId xmlns:p14="http://schemas.microsoft.com/office/powerpoint/2010/main" val="417154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141099" y="1572097"/>
            <a:ext cx="8873560" cy="5091864"/>
          </a:xfrm>
        </p:spPr>
        <p:txBody>
          <a:bodyPr>
            <a:normAutofit/>
          </a:bodyPr>
          <a:lstStyle/>
          <a:p>
            <a:pPr marL="0" lvl="0" indent="0" algn="ctr">
              <a:lnSpc>
                <a:spcPct val="70000"/>
              </a:lnSpc>
              <a:buNone/>
            </a:pPr>
            <a:r>
              <a:rPr lang="en-US" sz="3200" b="1" dirty="0" smtClean="0">
                <a:effectLst/>
              </a:rPr>
              <a:t>The </a:t>
            </a:r>
            <a:r>
              <a:rPr lang="en-US" sz="3200" b="1" dirty="0">
                <a:effectLst/>
              </a:rPr>
              <a:t>Class </a:t>
            </a:r>
            <a:r>
              <a:rPr lang="en-US" sz="3200" b="1" dirty="0" smtClean="0">
                <a:effectLst/>
              </a:rPr>
              <a:t>Meeting: Getting Acquainted</a:t>
            </a:r>
          </a:p>
          <a:p>
            <a:pPr algn="just">
              <a:lnSpc>
                <a:spcPct val="70000"/>
              </a:lnSpc>
            </a:pPr>
            <a:r>
              <a:rPr lang="en-US" sz="3200" dirty="0">
                <a:effectLst/>
              </a:rPr>
              <a:t>The process of bonding or connecting as a group is very important and must be facilitated from the very beginning. </a:t>
            </a:r>
            <a:endParaRPr lang="en-US" sz="3200" dirty="0" smtClean="0">
              <a:effectLst/>
            </a:endParaRPr>
          </a:p>
          <a:p>
            <a:pPr algn="just">
              <a:lnSpc>
                <a:spcPct val="70000"/>
              </a:lnSpc>
            </a:pPr>
            <a:endParaRPr lang="en-US" sz="800" dirty="0" smtClean="0">
              <a:effectLst/>
            </a:endParaRPr>
          </a:p>
          <a:p>
            <a:pPr algn="just">
              <a:lnSpc>
                <a:spcPct val="70000"/>
              </a:lnSpc>
            </a:pPr>
            <a:r>
              <a:rPr lang="en-US" sz="3200" dirty="0" smtClean="0">
                <a:effectLst/>
              </a:rPr>
              <a:t>A </a:t>
            </a:r>
            <a:r>
              <a:rPr lang="en-US" sz="3200" dirty="0">
                <a:effectLst/>
              </a:rPr>
              <a:t>“time-line drawing” </a:t>
            </a:r>
            <a:r>
              <a:rPr lang="en-US" sz="3200" dirty="0" smtClean="0">
                <a:effectLst/>
              </a:rPr>
              <a:t>has proven to be very helpful in facilitating this. Everyone is to sketch </a:t>
            </a:r>
            <a:r>
              <a:rPr lang="en-US" sz="3200" dirty="0">
                <a:effectLst/>
              </a:rPr>
              <a:t>a horizontal line, </a:t>
            </a:r>
            <a:r>
              <a:rPr lang="en-US" sz="3200" dirty="0" smtClean="0">
                <a:effectLst/>
              </a:rPr>
              <a:t>divide </a:t>
            </a:r>
            <a:r>
              <a:rPr lang="en-US" sz="3200" dirty="0">
                <a:effectLst/>
              </a:rPr>
              <a:t>it into four sections, and </a:t>
            </a:r>
            <a:r>
              <a:rPr lang="en-US" sz="3200" dirty="0" smtClean="0">
                <a:effectLst/>
              </a:rPr>
              <a:t>identify </a:t>
            </a:r>
            <a:r>
              <a:rPr lang="en-US" sz="3200" dirty="0">
                <a:effectLst/>
              </a:rPr>
              <a:t>four important life events from birth to present. </a:t>
            </a:r>
            <a:r>
              <a:rPr lang="en-US" sz="3200" dirty="0" smtClean="0">
                <a:effectLst/>
              </a:rPr>
              <a:t>Then after </a:t>
            </a:r>
            <a:r>
              <a:rPr lang="en-US" sz="3200" dirty="0">
                <a:effectLst/>
              </a:rPr>
              <a:t>everyone has had an opportunity to reflect, members </a:t>
            </a:r>
            <a:r>
              <a:rPr lang="en-US" sz="3200" dirty="0" smtClean="0">
                <a:effectLst/>
              </a:rPr>
              <a:t>can share </a:t>
            </a:r>
            <a:r>
              <a:rPr lang="en-US" sz="3200" dirty="0">
                <a:effectLst/>
              </a:rPr>
              <a:t>one or two of these events with the group. </a:t>
            </a:r>
            <a:endParaRPr lang="en-US" sz="3000" b="1" i="1" dirty="0">
              <a:effectLst/>
            </a:endParaRPr>
          </a:p>
        </p:txBody>
      </p:sp>
    </p:spTree>
    <p:extLst>
      <p:ext uri="{BB962C8B-B14F-4D97-AF65-F5344CB8AC3E}">
        <p14:creationId xmlns:p14="http://schemas.microsoft.com/office/powerpoint/2010/main" val="39830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2"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2"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2"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2"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P spid="3"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141099" y="1572097"/>
            <a:ext cx="8873560" cy="5091864"/>
          </a:xfrm>
        </p:spPr>
        <p:txBody>
          <a:bodyPr>
            <a:normAutofit fontScale="92500"/>
          </a:bodyPr>
          <a:lstStyle/>
          <a:p>
            <a:pPr marL="0" lvl="0" indent="0" algn="ctr">
              <a:lnSpc>
                <a:spcPct val="70000"/>
              </a:lnSpc>
              <a:buNone/>
            </a:pPr>
            <a:r>
              <a:rPr lang="en-US" sz="3200" b="1" dirty="0" smtClean="0">
                <a:effectLst/>
              </a:rPr>
              <a:t>The </a:t>
            </a:r>
            <a:r>
              <a:rPr lang="en-US" sz="3200" b="1" dirty="0">
                <a:effectLst/>
              </a:rPr>
              <a:t>Class </a:t>
            </a:r>
            <a:r>
              <a:rPr lang="en-US" sz="3200" b="1" dirty="0" smtClean="0">
                <a:effectLst/>
              </a:rPr>
              <a:t>Meeting: Its Nature, Focus, and Purpose</a:t>
            </a:r>
          </a:p>
          <a:p>
            <a:pPr>
              <a:lnSpc>
                <a:spcPct val="70000"/>
              </a:lnSpc>
            </a:pPr>
            <a:r>
              <a:rPr lang="en-US" sz="3000" dirty="0" smtClean="0">
                <a:effectLst/>
              </a:rPr>
              <a:t>Scripture will </a:t>
            </a:r>
            <a:r>
              <a:rPr lang="en-US" sz="3000" dirty="0">
                <a:effectLst/>
              </a:rPr>
              <a:t>be </a:t>
            </a:r>
            <a:r>
              <a:rPr lang="en-US" sz="3000" dirty="0" smtClean="0">
                <a:effectLst/>
              </a:rPr>
              <a:t>read, but it is </a:t>
            </a:r>
            <a:r>
              <a:rPr lang="en-US" sz="3000" dirty="0">
                <a:effectLst/>
              </a:rPr>
              <a:t>not a Bible study</a:t>
            </a:r>
            <a:r>
              <a:rPr lang="en-US" sz="3000" dirty="0" smtClean="0">
                <a:effectLst/>
              </a:rPr>
              <a:t>.</a:t>
            </a:r>
          </a:p>
          <a:p>
            <a:pPr>
              <a:lnSpc>
                <a:spcPct val="70000"/>
              </a:lnSpc>
            </a:pPr>
            <a:r>
              <a:rPr lang="en-US" sz="3000" dirty="0" smtClean="0">
                <a:effectLst/>
              </a:rPr>
              <a:t>Prayers will be offered, but it is </a:t>
            </a:r>
            <a:r>
              <a:rPr lang="en-US" sz="3000" dirty="0">
                <a:effectLst/>
              </a:rPr>
              <a:t>not a prayer meeting.</a:t>
            </a:r>
            <a:r>
              <a:rPr lang="en-US" sz="2800" dirty="0">
                <a:effectLst/>
              </a:rPr>
              <a:t> </a:t>
            </a:r>
            <a:endParaRPr lang="en-US" sz="2800" dirty="0" smtClean="0">
              <a:effectLst/>
            </a:endParaRPr>
          </a:p>
          <a:p>
            <a:pPr>
              <a:lnSpc>
                <a:spcPct val="70000"/>
              </a:lnSpc>
            </a:pPr>
            <a:r>
              <a:rPr lang="en-US" sz="3000" dirty="0" smtClean="0">
                <a:effectLst/>
              </a:rPr>
              <a:t>Sharing will take place, but it is </a:t>
            </a:r>
            <a:r>
              <a:rPr lang="en-US" sz="3000" dirty="0">
                <a:effectLst/>
              </a:rPr>
              <a:t>not a testimony </a:t>
            </a:r>
            <a:r>
              <a:rPr lang="en-US" sz="3000" dirty="0" smtClean="0">
                <a:effectLst/>
              </a:rPr>
              <a:t>service.</a:t>
            </a:r>
          </a:p>
          <a:p>
            <a:pPr>
              <a:lnSpc>
                <a:spcPct val="70000"/>
              </a:lnSpc>
            </a:pPr>
            <a:r>
              <a:rPr lang="en-US" sz="3000" dirty="0" smtClean="0">
                <a:effectLst/>
              </a:rPr>
              <a:t>Truth </a:t>
            </a:r>
            <a:r>
              <a:rPr lang="en-US" sz="3000" dirty="0">
                <a:effectLst/>
              </a:rPr>
              <a:t>may be given, but it is not a counseling session. </a:t>
            </a:r>
            <a:endParaRPr lang="en-US" sz="3000" dirty="0" smtClean="0">
              <a:effectLst/>
            </a:endParaRPr>
          </a:p>
          <a:p>
            <a:pPr>
              <a:lnSpc>
                <a:spcPct val="70000"/>
              </a:lnSpc>
            </a:pPr>
            <a:endParaRPr lang="en-US" sz="900" dirty="0" smtClean="0">
              <a:effectLst/>
            </a:endParaRPr>
          </a:p>
          <a:p>
            <a:pPr>
              <a:lnSpc>
                <a:spcPct val="70000"/>
              </a:lnSpc>
            </a:pPr>
            <a:r>
              <a:rPr lang="en-US" sz="3000" dirty="0" smtClean="0">
                <a:effectLst/>
              </a:rPr>
              <a:t>Its Nature:  </a:t>
            </a:r>
            <a:r>
              <a:rPr lang="en-US" sz="3000" b="1" i="1" dirty="0" smtClean="0">
                <a:effectLst/>
              </a:rPr>
              <a:t>It is a weekly </a:t>
            </a:r>
            <a:r>
              <a:rPr lang="en-US" sz="3000" b="1" i="1" dirty="0">
                <a:effectLst/>
              </a:rPr>
              <a:t>accountability </a:t>
            </a:r>
            <a:r>
              <a:rPr lang="en-US" sz="3000" b="1" i="1" dirty="0" smtClean="0">
                <a:effectLst/>
              </a:rPr>
              <a:t>group</a:t>
            </a:r>
            <a:r>
              <a:rPr lang="en-US" sz="3000" i="1" dirty="0" smtClean="0">
                <a:effectLst/>
              </a:rPr>
              <a:t>.</a:t>
            </a:r>
          </a:p>
          <a:p>
            <a:pPr>
              <a:lnSpc>
                <a:spcPct val="70000"/>
              </a:lnSpc>
            </a:pPr>
            <a:r>
              <a:rPr lang="en-US" sz="3000" dirty="0" smtClean="0">
                <a:effectLst/>
              </a:rPr>
              <a:t>Its Focus: </a:t>
            </a:r>
            <a:r>
              <a:rPr lang="en-US" sz="3000" b="1" i="1" dirty="0" smtClean="0">
                <a:effectLst/>
              </a:rPr>
              <a:t>How has my soul </a:t>
            </a:r>
            <a:r>
              <a:rPr lang="en-US" sz="3000" b="1" i="1" dirty="0">
                <a:effectLst/>
              </a:rPr>
              <a:t>prospered since </a:t>
            </a:r>
            <a:r>
              <a:rPr lang="en-US" sz="3000" b="1" i="1" dirty="0" smtClean="0">
                <a:effectLst/>
              </a:rPr>
              <a:t>last </a:t>
            </a:r>
            <a:r>
              <a:rPr lang="en-US" sz="3000" b="1" i="1" dirty="0">
                <a:effectLst/>
              </a:rPr>
              <a:t>meeting</a:t>
            </a:r>
            <a:r>
              <a:rPr lang="en-US" sz="3000" i="1" dirty="0" smtClean="0">
                <a:effectLst/>
              </a:rPr>
              <a:t>.</a:t>
            </a:r>
          </a:p>
          <a:p>
            <a:pPr>
              <a:lnSpc>
                <a:spcPct val="70000"/>
              </a:lnSpc>
            </a:pPr>
            <a:r>
              <a:rPr lang="en-US" sz="3000" dirty="0" smtClean="0">
                <a:effectLst/>
              </a:rPr>
              <a:t>Its Purpose: </a:t>
            </a:r>
            <a:r>
              <a:rPr lang="en-US" sz="3000" b="1" i="1" dirty="0" smtClean="0">
                <a:effectLst/>
              </a:rPr>
              <a:t>small </a:t>
            </a:r>
            <a:r>
              <a:rPr lang="en-US" sz="3000" b="1" i="1" dirty="0">
                <a:effectLst/>
              </a:rPr>
              <a:t>group </a:t>
            </a:r>
            <a:r>
              <a:rPr lang="en-US" sz="3000" b="1" i="1" dirty="0" smtClean="0">
                <a:effectLst/>
              </a:rPr>
              <a:t>discipleship</a:t>
            </a:r>
            <a:endParaRPr lang="en-US" sz="3000" b="1" i="1" dirty="0">
              <a:effectLst/>
            </a:endParaRPr>
          </a:p>
        </p:txBody>
      </p:sp>
    </p:spTree>
    <p:extLst>
      <p:ext uri="{BB962C8B-B14F-4D97-AF65-F5344CB8AC3E}">
        <p14:creationId xmlns:p14="http://schemas.microsoft.com/office/powerpoint/2010/main" val="89705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572097"/>
            <a:ext cx="8636000" cy="5170264"/>
          </a:xfrm>
        </p:spPr>
        <p:txBody>
          <a:bodyPr>
            <a:normAutofit fontScale="92500" lnSpcReduction="10000"/>
          </a:bodyPr>
          <a:lstStyle/>
          <a:p>
            <a:pPr marL="0" lvl="0" indent="0" algn="ctr">
              <a:buNone/>
            </a:pPr>
            <a:r>
              <a:rPr lang="en-US" sz="3200" b="1" dirty="0">
                <a:effectLst/>
              </a:rPr>
              <a:t>The </a:t>
            </a:r>
            <a:r>
              <a:rPr lang="en-US" sz="3200" b="1" dirty="0" smtClean="0">
                <a:effectLst/>
              </a:rPr>
              <a:t>Class Meeting: Its Ground Rules</a:t>
            </a:r>
          </a:p>
          <a:p>
            <a:pPr lvl="0">
              <a:lnSpc>
                <a:spcPct val="70000"/>
              </a:lnSpc>
            </a:pPr>
            <a:r>
              <a:rPr lang="en-US" sz="3000" dirty="0" smtClean="0">
                <a:effectLst/>
              </a:rPr>
              <a:t>Priority </a:t>
            </a:r>
            <a:endParaRPr lang="en-US" sz="3000" dirty="0">
              <a:effectLst/>
            </a:endParaRPr>
          </a:p>
          <a:p>
            <a:pPr lvl="0">
              <a:lnSpc>
                <a:spcPct val="70000"/>
              </a:lnSpc>
            </a:pPr>
            <a:r>
              <a:rPr lang="en-US" sz="3000" dirty="0" smtClean="0">
                <a:effectLst/>
              </a:rPr>
              <a:t>Prayer</a:t>
            </a:r>
            <a:endParaRPr lang="en-US" sz="3000" dirty="0">
              <a:effectLst/>
            </a:endParaRPr>
          </a:p>
          <a:p>
            <a:pPr lvl="0">
              <a:lnSpc>
                <a:spcPct val="70000"/>
              </a:lnSpc>
            </a:pPr>
            <a:r>
              <a:rPr lang="en-US" sz="3000" dirty="0" smtClean="0">
                <a:effectLst/>
              </a:rPr>
              <a:t>Confidentiality </a:t>
            </a:r>
            <a:endParaRPr lang="en-US" sz="3000" dirty="0">
              <a:effectLst/>
            </a:endParaRPr>
          </a:p>
          <a:p>
            <a:pPr lvl="0">
              <a:lnSpc>
                <a:spcPct val="70000"/>
              </a:lnSpc>
            </a:pPr>
            <a:r>
              <a:rPr lang="en-US" sz="3000" dirty="0" smtClean="0">
                <a:effectLst/>
              </a:rPr>
              <a:t>Punctuality</a:t>
            </a:r>
            <a:endParaRPr lang="en-US" sz="3000" dirty="0">
              <a:effectLst/>
            </a:endParaRPr>
          </a:p>
          <a:p>
            <a:pPr lvl="0">
              <a:lnSpc>
                <a:spcPct val="70000"/>
              </a:lnSpc>
            </a:pPr>
            <a:r>
              <a:rPr lang="en-US" sz="3000" dirty="0">
                <a:effectLst/>
              </a:rPr>
              <a:t>Personal devotion </a:t>
            </a:r>
            <a:r>
              <a:rPr lang="en-US" sz="3000" dirty="0" smtClean="0">
                <a:effectLst/>
              </a:rPr>
              <a:t>time</a:t>
            </a:r>
            <a:endParaRPr lang="en-US" sz="3000" dirty="0">
              <a:effectLst/>
            </a:endParaRPr>
          </a:p>
          <a:p>
            <a:pPr lvl="0">
              <a:lnSpc>
                <a:spcPct val="70000"/>
              </a:lnSpc>
            </a:pPr>
            <a:r>
              <a:rPr lang="en-US" sz="3000" dirty="0">
                <a:effectLst/>
              </a:rPr>
              <a:t>No advice giving unless counsel is </a:t>
            </a:r>
            <a:r>
              <a:rPr lang="en-US" sz="3000" dirty="0" smtClean="0">
                <a:effectLst/>
              </a:rPr>
              <a:t>requested</a:t>
            </a:r>
            <a:endParaRPr lang="en-US" sz="3000" dirty="0">
              <a:effectLst/>
            </a:endParaRPr>
          </a:p>
          <a:p>
            <a:pPr lvl="0">
              <a:lnSpc>
                <a:spcPct val="70000"/>
              </a:lnSpc>
            </a:pPr>
            <a:r>
              <a:rPr lang="en-US" sz="3000" dirty="0">
                <a:effectLst/>
              </a:rPr>
              <a:t>No </a:t>
            </a:r>
            <a:r>
              <a:rPr lang="en-US" sz="3000" dirty="0" smtClean="0">
                <a:effectLst/>
              </a:rPr>
              <a:t>argument</a:t>
            </a:r>
            <a:endParaRPr lang="en-US" sz="3000" dirty="0">
              <a:effectLst/>
            </a:endParaRPr>
          </a:p>
          <a:p>
            <a:pPr lvl="0">
              <a:lnSpc>
                <a:spcPct val="70000"/>
              </a:lnSpc>
            </a:pPr>
            <a:r>
              <a:rPr lang="en-US" sz="3000" dirty="0">
                <a:effectLst/>
              </a:rPr>
              <a:t>Confess personal </a:t>
            </a:r>
            <a:r>
              <a:rPr lang="en-US" sz="3000" dirty="0" smtClean="0">
                <a:effectLst/>
              </a:rPr>
              <a:t>needs; not </a:t>
            </a:r>
            <a:r>
              <a:rPr lang="en-US" sz="3000" dirty="0">
                <a:effectLst/>
              </a:rPr>
              <a:t>those of others </a:t>
            </a:r>
            <a:r>
              <a:rPr lang="en-US" sz="3000" dirty="0" smtClean="0">
                <a:effectLst/>
              </a:rPr>
              <a:t>in group</a:t>
            </a:r>
            <a:endParaRPr lang="en-US" sz="3000" dirty="0">
              <a:effectLst/>
            </a:endParaRPr>
          </a:p>
          <a:p>
            <a:pPr lvl="0">
              <a:lnSpc>
                <a:spcPct val="70000"/>
              </a:lnSpc>
            </a:pPr>
            <a:r>
              <a:rPr lang="en-US" sz="3000" dirty="0">
                <a:effectLst/>
              </a:rPr>
              <a:t>Affirmation and </a:t>
            </a:r>
            <a:r>
              <a:rPr lang="en-US" sz="3000" dirty="0" smtClean="0">
                <a:effectLst/>
              </a:rPr>
              <a:t>vulnerability</a:t>
            </a:r>
            <a:endParaRPr lang="en-US" sz="3000" dirty="0">
              <a:effectLst/>
            </a:endParaRPr>
          </a:p>
          <a:p>
            <a:pPr marL="0" lvl="0" indent="0">
              <a:buNone/>
            </a:pPr>
            <a:endParaRPr lang="en-US" sz="2800" b="1" dirty="0">
              <a:effectLst/>
            </a:endParaRPr>
          </a:p>
        </p:txBody>
      </p:sp>
    </p:spTree>
    <p:extLst>
      <p:ext uri="{BB962C8B-B14F-4D97-AF65-F5344CB8AC3E}">
        <p14:creationId xmlns:p14="http://schemas.microsoft.com/office/powerpoint/2010/main" val="288466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heckerboard(across)">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heckerboard(across)">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checkerboard(across)">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587777"/>
            <a:ext cx="8636000" cy="4423508"/>
          </a:xfrm>
        </p:spPr>
        <p:txBody>
          <a:bodyPr>
            <a:normAutofit/>
          </a:bodyPr>
          <a:lstStyle/>
          <a:p>
            <a:pPr marL="0" lvl="0" indent="0" algn="ctr">
              <a:buNone/>
            </a:pPr>
            <a:r>
              <a:rPr lang="en-US" sz="3200" b="1" dirty="0">
                <a:effectLst/>
              </a:rPr>
              <a:t>The Class Meeting: 	</a:t>
            </a:r>
            <a:r>
              <a:rPr lang="en-US" sz="3200" b="1" dirty="0" smtClean="0">
                <a:effectLst/>
              </a:rPr>
              <a:t>Its Vital Components</a:t>
            </a:r>
            <a:endParaRPr lang="en-US" sz="3200" b="1" dirty="0">
              <a:effectLst/>
            </a:endParaRPr>
          </a:p>
          <a:p>
            <a:pPr lvl="0"/>
            <a:r>
              <a:rPr lang="en-US" sz="3200" dirty="0">
                <a:effectLst/>
              </a:rPr>
              <a:t>Gathering</a:t>
            </a:r>
          </a:p>
          <a:p>
            <a:pPr lvl="0"/>
            <a:r>
              <a:rPr lang="en-US" sz="3200" dirty="0">
                <a:effectLst/>
              </a:rPr>
              <a:t>Sharing</a:t>
            </a:r>
          </a:p>
          <a:p>
            <a:pPr lvl="0"/>
            <a:r>
              <a:rPr lang="en-US" sz="3200" dirty="0">
                <a:effectLst/>
              </a:rPr>
              <a:t>Praying</a:t>
            </a:r>
          </a:p>
          <a:p>
            <a:pPr lvl="0"/>
            <a:r>
              <a:rPr lang="en-US" sz="3200" dirty="0">
                <a:effectLst/>
              </a:rPr>
              <a:t>Sending</a:t>
            </a:r>
          </a:p>
        </p:txBody>
      </p:sp>
    </p:spTree>
    <p:extLst>
      <p:ext uri="{BB962C8B-B14F-4D97-AF65-F5344CB8AC3E}">
        <p14:creationId xmlns:p14="http://schemas.microsoft.com/office/powerpoint/2010/main" val="415283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619137"/>
            <a:ext cx="8636000" cy="5129104"/>
          </a:xfrm>
        </p:spPr>
        <p:txBody>
          <a:bodyPr>
            <a:normAutofit lnSpcReduction="10000"/>
          </a:bodyPr>
          <a:lstStyle/>
          <a:p>
            <a:pPr marL="0" lvl="0" indent="0" algn="ctr">
              <a:lnSpc>
                <a:spcPct val="50000"/>
              </a:lnSpc>
              <a:buNone/>
            </a:pPr>
            <a:r>
              <a:rPr lang="en-US" sz="3200" b="1" dirty="0" smtClean="0">
                <a:effectLst/>
              </a:rPr>
              <a:t>Gathering</a:t>
            </a:r>
          </a:p>
          <a:p>
            <a:pPr marL="0" lvl="0" indent="0" algn="ctr">
              <a:lnSpc>
                <a:spcPct val="50000"/>
              </a:lnSpc>
              <a:buNone/>
            </a:pPr>
            <a:endParaRPr lang="en-US" sz="200" b="1" dirty="0" smtClean="0">
              <a:effectLst/>
            </a:endParaRPr>
          </a:p>
          <a:p>
            <a:pPr lvl="1" algn="just"/>
            <a:r>
              <a:rPr lang="en-US" sz="3200" dirty="0" smtClean="0">
                <a:effectLst/>
              </a:rPr>
              <a:t>It is important to have a brief period of about 15 minutes for fellowship and friendship building. To help create a friendly climate, a light snack may be served with coffee, tea, or soft drinks. However, keep refreshments very simple so they do not interfere with the meeting or require someone to leave to prepare the food.” Of course, conference </a:t>
            </a:r>
            <a:r>
              <a:rPr lang="en-US" sz="3200" dirty="0">
                <a:effectLst/>
              </a:rPr>
              <a:t>c</a:t>
            </a:r>
            <a:r>
              <a:rPr lang="en-US" sz="3200" dirty="0" smtClean="0">
                <a:effectLst/>
              </a:rPr>
              <a:t>all </a:t>
            </a:r>
            <a:r>
              <a:rPr lang="en-US" sz="3200" dirty="0">
                <a:effectLst/>
              </a:rPr>
              <a:t>m</a:t>
            </a:r>
            <a:r>
              <a:rPr lang="en-US" sz="3200" dirty="0" smtClean="0">
                <a:effectLst/>
              </a:rPr>
              <a:t>eetings may have about 5 or 10 minutes of fellowship on the phone.</a:t>
            </a:r>
          </a:p>
          <a:p>
            <a:pPr marL="0" lvl="0" indent="0">
              <a:buNone/>
            </a:pPr>
            <a:endParaRPr lang="en-US" sz="3200" dirty="0">
              <a:effectLst/>
            </a:endParaRPr>
          </a:p>
        </p:txBody>
      </p:sp>
    </p:spTree>
    <p:extLst>
      <p:ext uri="{BB962C8B-B14F-4D97-AF65-F5344CB8AC3E}">
        <p14:creationId xmlns:p14="http://schemas.microsoft.com/office/powerpoint/2010/main" val="160321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par>
                                <p:cTn id="16" presetID="1" presetClass="entr" presetSubtype="0" fill="hold" grpId="1"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157162" y="1619137"/>
            <a:ext cx="8815387" cy="5129104"/>
          </a:xfrm>
        </p:spPr>
        <p:txBody>
          <a:bodyPr>
            <a:normAutofit/>
          </a:bodyPr>
          <a:lstStyle/>
          <a:p>
            <a:pPr marL="0" lvl="0" indent="0" algn="ctr">
              <a:lnSpc>
                <a:spcPct val="50000"/>
              </a:lnSpc>
              <a:buNone/>
            </a:pPr>
            <a:r>
              <a:rPr lang="en-US" sz="3200" b="1" dirty="0">
                <a:effectLst/>
              </a:rPr>
              <a:t>Sharing</a:t>
            </a:r>
          </a:p>
          <a:p>
            <a:pPr marL="0" lvl="0" indent="0" algn="ctr">
              <a:lnSpc>
                <a:spcPct val="50000"/>
              </a:lnSpc>
              <a:buNone/>
            </a:pPr>
            <a:r>
              <a:rPr lang="en-US" sz="3000" b="1" i="1" dirty="0">
                <a:effectLst/>
              </a:rPr>
              <a:t>How has my soul prospered since the last meeting?</a:t>
            </a:r>
          </a:p>
          <a:p>
            <a:pPr marL="0" lvl="0" indent="0" algn="ctr">
              <a:buNone/>
            </a:pPr>
            <a:endParaRPr lang="en-US" sz="300" b="1" dirty="0">
              <a:effectLst/>
            </a:endParaRPr>
          </a:p>
          <a:p>
            <a:pPr lvl="1"/>
            <a:r>
              <a:rPr lang="en-US" sz="2800" i="1" dirty="0">
                <a:effectLst/>
              </a:rPr>
              <a:t>How am I coming along in my prayer life?</a:t>
            </a:r>
          </a:p>
          <a:p>
            <a:pPr lvl="1"/>
            <a:r>
              <a:rPr lang="en-US" sz="2800" i="1" dirty="0">
                <a:effectLst/>
              </a:rPr>
              <a:t>How am I progressing in my personal study of God’s word?</a:t>
            </a:r>
          </a:p>
          <a:p>
            <a:pPr lvl="1"/>
            <a:r>
              <a:rPr lang="en-US" sz="2800" i="1" dirty="0">
                <a:effectLst/>
              </a:rPr>
              <a:t>Are there struggles for which I desire prayers of the class?</a:t>
            </a:r>
          </a:p>
          <a:p>
            <a:pPr lvl="1"/>
            <a:r>
              <a:rPr lang="en-US" sz="2800" i="1" dirty="0">
                <a:effectLst/>
              </a:rPr>
              <a:t>Are there victories through which I see God at work?</a:t>
            </a:r>
          </a:p>
          <a:p>
            <a:pPr lvl="1"/>
            <a:r>
              <a:rPr lang="en-US" sz="2800" i="1" dirty="0">
                <a:effectLst/>
              </a:rPr>
              <a:t>What progress am I making in sharing my faith? </a:t>
            </a:r>
          </a:p>
          <a:p>
            <a:pPr lvl="1"/>
            <a:r>
              <a:rPr lang="en-US" sz="2800" i="1" dirty="0">
                <a:effectLst/>
              </a:rPr>
              <a:t>How have I been able to meet a need in the lives of others?</a:t>
            </a:r>
          </a:p>
          <a:p>
            <a:pPr marL="0" lvl="0" indent="0">
              <a:buNone/>
            </a:pPr>
            <a:endParaRPr lang="en-US" sz="3200" dirty="0">
              <a:effectLst/>
            </a:endParaRPr>
          </a:p>
          <a:p>
            <a:pPr marL="0" lvl="0" indent="0">
              <a:buNone/>
            </a:pPr>
            <a:endParaRPr lang="en-US" sz="3200" dirty="0">
              <a:effectLst/>
            </a:endParaRPr>
          </a:p>
        </p:txBody>
      </p:sp>
    </p:spTree>
    <p:extLst>
      <p:ext uri="{BB962C8B-B14F-4D97-AF65-F5344CB8AC3E}">
        <p14:creationId xmlns:p14="http://schemas.microsoft.com/office/powerpoint/2010/main" val="39955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619137"/>
            <a:ext cx="8636000" cy="5129104"/>
          </a:xfrm>
        </p:spPr>
        <p:txBody>
          <a:bodyPr>
            <a:normAutofit fontScale="92500" lnSpcReduction="20000"/>
          </a:bodyPr>
          <a:lstStyle/>
          <a:p>
            <a:pPr marL="0" lvl="0" indent="0" algn="ctr">
              <a:lnSpc>
                <a:spcPct val="50000"/>
              </a:lnSpc>
              <a:buNone/>
            </a:pPr>
            <a:r>
              <a:rPr lang="en-US" sz="3200" b="1" dirty="0" smtClean="0">
                <a:effectLst/>
              </a:rPr>
              <a:t>Praying</a:t>
            </a:r>
            <a:endParaRPr lang="en-US" sz="3200" b="1" dirty="0">
              <a:effectLst/>
            </a:endParaRPr>
          </a:p>
          <a:p>
            <a:pPr algn="just"/>
            <a:r>
              <a:rPr lang="en-US" sz="3200" dirty="0">
                <a:effectLst/>
              </a:rPr>
              <a:t>The </a:t>
            </a:r>
            <a:r>
              <a:rPr lang="en-US" sz="3200" dirty="0" smtClean="0">
                <a:effectLst/>
              </a:rPr>
              <a:t>prayers offered at Class Meetings are different </a:t>
            </a:r>
            <a:r>
              <a:rPr lang="en-US" sz="3200" dirty="0">
                <a:effectLst/>
              </a:rPr>
              <a:t>from the </a:t>
            </a:r>
            <a:r>
              <a:rPr lang="en-US" sz="3200" dirty="0" smtClean="0">
                <a:effectLst/>
              </a:rPr>
              <a:t>prayers offered </a:t>
            </a:r>
            <a:r>
              <a:rPr lang="en-US" sz="3200" dirty="0">
                <a:effectLst/>
              </a:rPr>
              <a:t>at </a:t>
            </a:r>
            <a:r>
              <a:rPr lang="en-US" sz="3200" dirty="0" smtClean="0">
                <a:effectLst/>
              </a:rPr>
              <a:t>typical </a:t>
            </a:r>
            <a:r>
              <a:rPr lang="en-US" sz="3200" dirty="0">
                <a:effectLst/>
              </a:rPr>
              <a:t>prayer </a:t>
            </a:r>
            <a:r>
              <a:rPr lang="en-US" sz="3200" dirty="0" smtClean="0">
                <a:effectLst/>
              </a:rPr>
              <a:t>meetings, where people generally offer </a:t>
            </a:r>
            <a:r>
              <a:rPr lang="en-US" sz="3200" i="1" dirty="0" smtClean="0">
                <a:effectLst/>
              </a:rPr>
              <a:t>monologue</a:t>
            </a:r>
            <a:r>
              <a:rPr lang="en-US" sz="3200" dirty="0" smtClean="0">
                <a:effectLst/>
              </a:rPr>
              <a:t> prayers: one </a:t>
            </a:r>
            <a:r>
              <a:rPr lang="en-US" sz="3200" dirty="0">
                <a:effectLst/>
              </a:rPr>
              <a:t>person </a:t>
            </a:r>
            <a:r>
              <a:rPr lang="en-US" sz="3200" dirty="0" smtClean="0">
                <a:effectLst/>
              </a:rPr>
              <a:t>praying </a:t>
            </a:r>
            <a:r>
              <a:rPr lang="en-US" sz="3200" dirty="0">
                <a:effectLst/>
              </a:rPr>
              <a:t>for </a:t>
            </a:r>
            <a:r>
              <a:rPr lang="en-US" sz="3200" dirty="0" smtClean="0">
                <a:effectLst/>
              </a:rPr>
              <a:t>five </a:t>
            </a:r>
            <a:r>
              <a:rPr lang="en-US" sz="3200" dirty="0">
                <a:effectLst/>
              </a:rPr>
              <a:t>or ten </a:t>
            </a:r>
            <a:r>
              <a:rPr lang="en-US" sz="3200" dirty="0" smtClean="0">
                <a:effectLst/>
              </a:rPr>
              <a:t>minutes, and then another praying. </a:t>
            </a:r>
          </a:p>
          <a:p>
            <a:pPr algn="just"/>
            <a:r>
              <a:rPr lang="en-US" sz="3200" dirty="0">
                <a:effectLst/>
              </a:rPr>
              <a:t>T</a:t>
            </a:r>
            <a:r>
              <a:rPr lang="en-US" sz="3200" dirty="0" smtClean="0">
                <a:effectLst/>
              </a:rPr>
              <a:t>he class </a:t>
            </a:r>
            <a:r>
              <a:rPr lang="en-US" sz="3200" dirty="0">
                <a:effectLst/>
              </a:rPr>
              <a:t>meeting, on the other hand, should have about 15 minutes </a:t>
            </a:r>
            <a:r>
              <a:rPr lang="en-US" sz="3200" dirty="0" smtClean="0">
                <a:effectLst/>
              </a:rPr>
              <a:t>of </a:t>
            </a:r>
            <a:r>
              <a:rPr lang="en-US" sz="3200" i="1" dirty="0" smtClean="0">
                <a:effectLst/>
              </a:rPr>
              <a:t>conversational</a:t>
            </a:r>
            <a:r>
              <a:rPr lang="en-US" sz="3200" dirty="0" smtClean="0">
                <a:effectLst/>
              </a:rPr>
              <a:t> prayer, in which one person prays a few sentence prayers for the shared struggles of another member of the class, and then another does the same, until every </a:t>
            </a:r>
            <a:r>
              <a:rPr lang="en-US" sz="3200" dirty="0">
                <a:effectLst/>
              </a:rPr>
              <a:t>member of the class </a:t>
            </a:r>
            <a:r>
              <a:rPr lang="en-US" sz="3200" dirty="0" smtClean="0">
                <a:effectLst/>
              </a:rPr>
              <a:t>is prayed </a:t>
            </a:r>
            <a:r>
              <a:rPr lang="en-US" sz="3200" dirty="0">
                <a:effectLst/>
              </a:rPr>
              <a:t>for at every meeting, whether the member is present or </a:t>
            </a:r>
            <a:r>
              <a:rPr lang="en-US" sz="3200" dirty="0" smtClean="0">
                <a:effectLst/>
              </a:rPr>
              <a:t>not.</a:t>
            </a:r>
            <a:endParaRPr lang="en-US" sz="3200" dirty="0">
              <a:effectLst/>
            </a:endParaRPr>
          </a:p>
          <a:p>
            <a:pPr marL="0" lvl="0" indent="0">
              <a:buNone/>
            </a:pPr>
            <a:endParaRPr lang="en-US" sz="3200" dirty="0">
              <a:effectLst/>
            </a:endParaRPr>
          </a:p>
        </p:txBody>
      </p:sp>
    </p:spTree>
    <p:extLst>
      <p:ext uri="{BB962C8B-B14F-4D97-AF65-F5344CB8AC3E}">
        <p14:creationId xmlns:p14="http://schemas.microsoft.com/office/powerpoint/2010/main" val="15342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1619137"/>
            <a:ext cx="8636000" cy="5129104"/>
          </a:xfrm>
        </p:spPr>
        <p:txBody>
          <a:bodyPr>
            <a:normAutofit/>
          </a:bodyPr>
          <a:lstStyle/>
          <a:p>
            <a:pPr marL="0" lvl="0" indent="0" algn="ctr">
              <a:lnSpc>
                <a:spcPct val="50000"/>
              </a:lnSpc>
              <a:buNone/>
            </a:pPr>
            <a:r>
              <a:rPr lang="en-US" sz="3200" b="1" dirty="0" smtClean="0">
                <a:effectLst/>
              </a:rPr>
              <a:t>Sending</a:t>
            </a:r>
            <a:endParaRPr lang="en-US" sz="3200" b="1" dirty="0">
              <a:effectLst/>
            </a:endParaRPr>
          </a:p>
          <a:p>
            <a:pPr algn="just"/>
            <a:r>
              <a:rPr lang="en-US" sz="3200" dirty="0" smtClean="0">
                <a:effectLst/>
              </a:rPr>
              <a:t>A </a:t>
            </a:r>
            <a:r>
              <a:rPr lang="en-US" sz="3200" dirty="0">
                <a:effectLst/>
              </a:rPr>
              <a:t>solid small group experience reinforces that every member of a small group is </a:t>
            </a:r>
            <a:r>
              <a:rPr lang="en-US" sz="3200" i="1" dirty="0" smtClean="0">
                <a:effectLst/>
              </a:rPr>
              <a:t>sent</a:t>
            </a:r>
            <a:r>
              <a:rPr lang="en-US" sz="3200" dirty="0" smtClean="0">
                <a:effectLst/>
              </a:rPr>
              <a:t> </a:t>
            </a:r>
            <a:r>
              <a:rPr lang="en-US" sz="3200" dirty="0">
                <a:effectLst/>
              </a:rPr>
              <a:t>by the Holy Spirit and by the group to work and to witness</a:t>
            </a:r>
            <a:r>
              <a:rPr lang="en-US" sz="3200" dirty="0" smtClean="0">
                <a:effectLst/>
              </a:rPr>
              <a:t>. </a:t>
            </a:r>
            <a:r>
              <a:rPr lang="en-US" sz="3200" dirty="0">
                <a:effectLst/>
              </a:rPr>
              <a:t>Therefore, the </a:t>
            </a:r>
            <a:r>
              <a:rPr lang="en-US" sz="3200" dirty="0" smtClean="0">
                <a:effectLst/>
              </a:rPr>
              <a:t>class meeting </a:t>
            </a:r>
            <a:r>
              <a:rPr lang="en-US" sz="3200" dirty="0">
                <a:effectLst/>
              </a:rPr>
              <a:t>should end </a:t>
            </a:r>
            <a:r>
              <a:rPr lang="en-US" sz="3200" dirty="0" smtClean="0">
                <a:effectLst/>
              </a:rPr>
              <a:t>with </a:t>
            </a:r>
            <a:r>
              <a:rPr lang="en-US" sz="3200" dirty="0">
                <a:effectLst/>
              </a:rPr>
              <a:t>a </a:t>
            </a:r>
            <a:r>
              <a:rPr lang="en-US" sz="3200" i="1" dirty="0">
                <a:effectLst/>
              </a:rPr>
              <a:t>prayer of ‘sending</a:t>
            </a:r>
            <a:r>
              <a:rPr lang="en-US" sz="3200" dirty="0" smtClean="0">
                <a:effectLst/>
              </a:rPr>
              <a:t>, </a:t>
            </a:r>
            <a:r>
              <a:rPr lang="en-US" sz="3200" dirty="0">
                <a:effectLst/>
              </a:rPr>
              <a:t>asking the Spirit of God to send each one to home, workplace, and community to share the word of Christ’s Gospel and the deed of Christ’s love</a:t>
            </a:r>
            <a:r>
              <a:rPr lang="en-US" sz="3200" dirty="0" smtClean="0">
                <a:effectLst/>
              </a:rPr>
              <a:t>.</a:t>
            </a:r>
            <a:endParaRPr lang="en-US" sz="3200" dirty="0">
              <a:effectLst/>
            </a:endParaRPr>
          </a:p>
          <a:p>
            <a:pPr marL="0" lvl="0" indent="0">
              <a:buNone/>
            </a:pPr>
            <a:endParaRPr lang="en-US" sz="3200" dirty="0">
              <a:effectLst/>
            </a:endParaRPr>
          </a:p>
          <a:p>
            <a:pPr marL="0" lvl="0" indent="0">
              <a:buNone/>
            </a:pPr>
            <a:endParaRPr lang="en-US" sz="3200" dirty="0">
              <a:effectLst/>
            </a:endParaRPr>
          </a:p>
        </p:txBody>
      </p:sp>
    </p:spTree>
    <p:extLst>
      <p:ext uri="{BB962C8B-B14F-4D97-AF65-F5344CB8AC3E}">
        <p14:creationId xmlns:p14="http://schemas.microsoft.com/office/powerpoint/2010/main" val="131619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62753"/>
            <a:ext cx="8264769" cy="1283167"/>
          </a:xfrm>
        </p:spPr>
        <p:txBody>
          <a:bodyPr/>
          <a:lstStyle/>
          <a:p>
            <a:r>
              <a:rPr lang="en-US" sz="3600" b="1" dirty="0">
                <a:effectLst/>
              </a:rPr>
              <a:t>Transforming the </a:t>
            </a:r>
            <a:r>
              <a:rPr lang="en-US" sz="3600" b="1" dirty="0" smtClean="0">
                <a:effectLst/>
              </a:rPr>
              <a:t>Life:</a:t>
            </a:r>
            <a:br>
              <a:rPr lang="en-US" sz="3600" b="1" dirty="0" smtClean="0">
                <a:effectLst/>
              </a:rPr>
            </a:br>
            <a:r>
              <a:rPr lang="en-US" sz="3600" i="1" dirty="0" smtClean="0">
                <a:effectLst/>
              </a:rPr>
              <a:t>Pursuing </a:t>
            </a:r>
            <a:r>
              <a:rPr lang="en-US" sz="3600" i="1" dirty="0">
                <a:effectLst/>
              </a:rPr>
              <a:t>Holiness Together</a:t>
            </a:r>
            <a:r>
              <a:rPr lang="en-US" sz="3600" dirty="0">
                <a:effectLst/>
              </a:rPr>
              <a:t> </a:t>
            </a:r>
            <a:endParaRPr lang="en-US" sz="3600" dirty="0"/>
          </a:p>
        </p:txBody>
      </p:sp>
      <p:sp>
        <p:nvSpPr>
          <p:cNvPr id="3" name="Content Placeholder 2"/>
          <p:cNvSpPr>
            <a:spLocks noGrp="1"/>
          </p:cNvSpPr>
          <p:nvPr>
            <p:ph idx="1"/>
          </p:nvPr>
        </p:nvSpPr>
        <p:spPr>
          <a:xfrm>
            <a:off x="254001" y="2434492"/>
            <a:ext cx="8636000" cy="4423508"/>
          </a:xfrm>
        </p:spPr>
        <p:txBody>
          <a:bodyPr>
            <a:normAutofit fontScale="92500" lnSpcReduction="20000"/>
          </a:bodyPr>
          <a:lstStyle/>
          <a:p>
            <a:pPr marL="0" lvl="0" indent="0" algn="ctr">
              <a:buNone/>
            </a:pPr>
            <a:r>
              <a:rPr lang="en-US" sz="3500" b="1" dirty="0">
                <a:effectLst/>
              </a:rPr>
              <a:t>The Class Meeting: 	</a:t>
            </a:r>
            <a:r>
              <a:rPr lang="en-US" sz="3500" b="1" dirty="0" smtClean="0">
                <a:effectLst/>
              </a:rPr>
              <a:t>					The Vital Role of the Class Leader</a:t>
            </a:r>
            <a:endParaRPr lang="en-US" sz="3500" b="1" dirty="0">
              <a:effectLst/>
            </a:endParaRPr>
          </a:p>
          <a:p>
            <a:pPr lvl="0"/>
            <a:r>
              <a:rPr lang="en-US" sz="3200" dirty="0">
                <a:effectLst/>
              </a:rPr>
              <a:t>Setting the tone for Class Meetings by being </a:t>
            </a:r>
            <a:r>
              <a:rPr lang="en-US" sz="3200" dirty="0" err="1">
                <a:effectLst/>
              </a:rPr>
              <a:t>sn</a:t>
            </a:r>
            <a:r>
              <a:rPr lang="en-US" sz="3200" dirty="0">
                <a:effectLst/>
              </a:rPr>
              <a:t> example of transparency and accountability</a:t>
            </a:r>
          </a:p>
          <a:p>
            <a:pPr lvl="0"/>
            <a:r>
              <a:rPr lang="en-US" sz="3200" dirty="0" smtClean="0">
                <a:effectLst/>
              </a:rPr>
              <a:t>Providing Sub-pastoral Oversight of members</a:t>
            </a:r>
            <a:endParaRPr lang="en-US" sz="3200" dirty="0">
              <a:effectLst/>
            </a:endParaRPr>
          </a:p>
          <a:p>
            <a:pPr lvl="0"/>
            <a:r>
              <a:rPr lang="en-US" sz="3200" dirty="0" smtClean="0">
                <a:effectLst/>
              </a:rPr>
              <a:t>Helping members to grow spiritually</a:t>
            </a:r>
          </a:p>
          <a:p>
            <a:pPr lvl="0"/>
            <a:r>
              <a:rPr lang="en-US" sz="3200" dirty="0" smtClean="0">
                <a:effectLst/>
              </a:rPr>
              <a:t>Helping members to discover, develop, and use their spiritual gifts</a:t>
            </a:r>
            <a:endParaRPr lang="en-US" sz="3200" dirty="0">
              <a:effectLst/>
            </a:endParaRPr>
          </a:p>
        </p:txBody>
      </p:sp>
      <p:sp>
        <p:nvSpPr>
          <p:cNvPr id="4" name="TextBox 3"/>
          <p:cNvSpPr txBox="1"/>
          <p:nvPr/>
        </p:nvSpPr>
        <p:spPr>
          <a:xfrm>
            <a:off x="2891692" y="1696349"/>
            <a:ext cx="3165231" cy="523220"/>
          </a:xfrm>
          <a:prstGeom prst="rect">
            <a:avLst/>
          </a:prstGeom>
          <a:noFill/>
        </p:spPr>
        <p:txBody>
          <a:bodyPr wrap="square" rtlCol="0">
            <a:spAutoFit/>
          </a:bodyPr>
          <a:lstStyle/>
          <a:p>
            <a:pPr algn="ctr"/>
            <a:r>
              <a:rPr lang="en-US" sz="2800" b="1" dirty="0" smtClean="0"/>
              <a:t>Hebrews 12 :14-15</a:t>
            </a:r>
            <a:endParaRPr lang="en-US" sz="2800" b="1" dirty="0"/>
          </a:p>
        </p:txBody>
      </p:sp>
    </p:spTree>
    <p:extLst>
      <p:ext uri="{BB962C8B-B14F-4D97-AF65-F5344CB8AC3E}">
        <p14:creationId xmlns:p14="http://schemas.microsoft.com/office/powerpoint/2010/main" val="165437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1"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1"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PROPOSITION</a:t>
            </a:r>
            <a:r>
              <a:rPr lang="en-US" dirty="0">
                <a:effectLst/>
              </a:rPr>
              <a:t> </a:t>
            </a:r>
            <a:endParaRPr lang="en-US" dirty="0"/>
          </a:p>
        </p:txBody>
      </p:sp>
      <p:sp>
        <p:nvSpPr>
          <p:cNvPr id="3" name="Content Placeholder 2"/>
          <p:cNvSpPr>
            <a:spLocks noGrp="1"/>
          </p:cNvSpPr>
          <p:nvPr>
            <p:ph idx="1"/>
          </p:nvPr>
        </p:nvSpPr>
        <p:spPr>
          <a:xfrm>
            <a:off x="488462" y="1828800"/>
            <a:ext cx="8167076" cy="4794738"/>
          </a:xfrm>
        </p:spPr>
        <p:txBody>
          <a:bodyPr>
            <a:noAutofit/>
          </a:bodyPr>
          <a:lstStyle/>
          <a:p>
            <a:pPr marL="0" indent="0" algn="just">
              <a:buNone/>
            </a:pPr>
            <a:r>
              <a:rPr lang="en-US" sz="3400" b="1" dirty="0">
                <a:effectLst/>
              </a:rPr>
              <a:t>Small-group discipleship is not only the indispensible key to fulfilling the Church’s God-given mission of making disciples; it is also the principal factor in perfecting the saints, so that they can grow spiritually, make progress in the pursuit of holiness, participate in meaningful ministry, and build up the body of Christ. </a:t>
            </a:r>
            <a:endParaRPr lang="en-US" sz="3400" b="1" dirty="0"/>
          </a:p>
        </p:txBody>
      </p:sp>
    </p:spTree>
    <p:extLst>
      <p:ext uri="{BB962C8B-B14F-4D97-AF65-F5344CB8AC3E}">
        <p14:creationId xmlns:p14="http://schemas.microsoft.com/office/powerpoint/2010/main" val="142541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effectLst/>
              </a:rPr>
              <a:t>Perfecting the </a:t>
            </a:r>
            <a:r>
              <a:rPr lang="en-US" sz="3600" b="1" dirty="0" smtClean="0">
                <a:effectLst/>
              </a:rPr>
              <a:t>Saints:</a:t>
            </a:r>
            <a:br>
              <a:rPr lang="en-US" sz="3600" b="1" dirty="0" smtClean="0">
                <a:effectLst/>
              </a:rPr>
            </a:br>
            <a:r>
              <a:rPr lang="en-US" sz="3200" i="1" dirty="0" smtClean="0">
                <a:effectLst/>
              </a:rPr>
              <a:t>Nurturing </a:t>
            </a:r>
            <a:r>
              <a:rPr lang="en-US" sz="3200" i="1" dirty="0">
                <a:effectLst/>
              </a:rPr>
              <a:t>believers to maturity in Christ</a:t>
            </a:r>
            <a:r>
              <a:rPr lang="en-US" sz="3200" dirty="0">
                <a:effectLst/>
              </a:rPr>
              <a:t> </a:t>
            </a:r>
            <a:endParaRPr lang="en-US" sz="3200" dirty="0"/>
          </a:p>
        </p:txBody>
      </p:sp>
      <p:sp>
        <p:nvSpPr>
          <p:cNvPr id="3" name="Content Placeholder 2"/>
          <p:cNvSpPr>
            <a:spLocks noGrp="1"/>
          </p:cNvSpPr>
          <p:nvPr>
            <p:ph idx="1"/>
          </p:nvPr>
        </p:nvSpPr>
        <p:spPr>
          <a:xfrm>
            <a:off x="195385" y="2590799"/>
            <a:ext cx="8753230" cy="3856893"/>
          </a:xfrm>
        </p:spPr>
        <p:txBody>
          <a:bodyPr>
            <a:normAutofit/>
          </a:bodyPr>
          <a:lstStyle/>
          <a:p>
            <a:pPr marL="0" indent="0" algn="just">
              <a:buNone/>
            </a:pPr>
            <a:r>
              <a:rPr lang="en-US" sz="3600" i="1" dirty="0" smtClean="0"/>
              <a:t>11 Now </a:t>
            </a:r>
            <a:r>
              <a:rPr lang="en-US" sz="3600" i="1" dirty="0"/>
              <a:t>these are the gifts Christ gave to the church: the apostles, the prophets, the evangelists, and the pastors and teachers. </a:t>
            </a:r>
            <a:endParaRPr lang="en-US" sz="3600" i="1" dirty="0" smtClean="0"/>
          </a:p>
          <a:p>
            <a:pPr marL="0" indent="0" algn="just">
              <a:buNone/>
            </a:pPr>
            <a:r>
              <a:rPr lang="en-US" sz="3600" i="1" dirty="0" smtClean="0"/>
              <a:t>12 Their responsibility is to equip God’s people to do his work and build up the church, the body of Christ.</a:t>
            </a:r>
            <a:endParaRPr lang="en-US" sz="3600" i="1" dirty="0"/>
          </a:p>
        </p:txBody>
      </p:sp>
      <p:sp>
        <p:nvSpPr>
          <p:cNvPr id="4" name="TextBox 3"/>
          <p:cNvSpPr txBox="1"/>
          <p:nvPr/>
        </p:nvSpPr>
        <p:spPr>
          <a:xfrm>
            <a:off x="2149231" y="1696349"/>
            <a:ext cx="4904153" cy="646331"/>
          </a:xfrm>
          <a:prstGeom prst="rect">
            <a:avLst/>
          </a:prstGeom>
          <a:noFill/>
        </p:spPr>
        <p:txBody>
          <a:bodyPr wrap="square" rtlCol="0">
            <a:spAutoFit/>
          </a:bodyPr>
          <a:lstStyle/>
          <a:p>
            <a:r>
              <a:rPr lang="en-US" sz="3600" b="1" dirty="0" smtClean="0"/>
              <a:t>Ephesians 4:11-12 NLT</a:t>
            </a:r>
            <a:endParaRPr lang="en-US" sz="3600" b="1" dirty="0"/>
          </a:p>
        </p:txBody>
      </p:sp>
    </p:spTree>
    <p:extLst>
      <p:ext uri="{BB962C8B-B14F-4D97-AF65-F5344CB8AC3E}">
        <p14:creationId xmlns:p14="http://schemas.microsoft.com/office/powerpoint/2010/main" val="162015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effectLst/>
              </a:rPr>
              <a:t>Perfecting the </a:t>
            </a:r>
            <a:r>
              <a:rPr lang="en-US" sz="3600" b="1" dirty="0" smtClean="0">
                <a:effectLst/>
              </a:rPr>
              <a:t>Saints:</a:t>
            </a:r>
            <a:br>
              <a:rPr lang="en-US" sz="3600" b="1" dirty="0" smtClean="0">
                <a:effectLst/>
              </a:rPr>
            </a:br>
            <a:r>
              <a:rPr lang="en-US" sz="3200" i="1" dirty="0" smtClean="0">
                <a:effectLst/>
              </a:rPr>
              <a:t>Nurturing </a:t>
            </a:r>
            <a:r>
              <a:rPr lang="en-US" sz="3200" i="1" dirty="0">
                <a:effectLst/>
              </a:rPr>
              <a:t>believers to maturity in Christ</a:t>
            </a:r>
            <a:r>
              <a:rPr lang="en-US" sz="3200" dirty="0">
                <a:effectLst/>
              </a:rPr>
              <a:t> </a:t>
            </a:r>
            <a:endParaRPr lang="en-US" sz="3200" dirty="0"/>
          </a:p>
        </p:txBody>
      </p:sp>
      <p:sp>
        <p:nvSpPr>
          <p:cNvPr id="3" name="Content Placeholder 2"/>
          <p:cNvSpPr>
            <a:spLocks noGrp="1"/>
          </p:cNvSpPr>
          <p:nvPr>
            <p:ph idx="1"/>
          </p:nvPr>
        </p:nvSpPr>
        <p:spPr>
          <a:xfrm>
            <a:off x="195385" y="2590799"/>
            <a:ext cx="8753230" cy="3856893"/>
          </a:xfrm>
        </p:spPr>
        <p:txBody>
          <a:bodyPr>
            <a:normAutofit fontScale="77500" lnSpcReduction="20000"/>
          </a:bodyPr>
          <a:lstStyle/>
          <a:p>
            <a:pPr marL="0" indent="0" algn="just">
              <a:buNone/>
            </a:pPr>
            <a:r>
              <a:rPr lang="en-US" sz="3600" b="1" dirty="0">
                <a:effectLst/>
              </a:rPr>
              <a:t>What </a:t>
            </a:r>
            <a:r>
              <a:rPr lang="en-US" sz="3600" b="1" dirty="0" smtClean="0">
                <a:effectLst/>
              </a:rPr>
              <a:t>do these verses reveal about the significance of perfecting the saints?</a:t>
            </a:r>
          </a:p>
          <a:p>
            <a:pPr marL="0" indent="0" algn="ctr">
              <a:buNone/>
            </a:pPr>
            <a:endParaRPr lang="en-US" sz="3600" b="1" dirty="0" smtClean="0">
              <a:effectLst/>
            </a:endParaRPr>
          </a:p>
          <a:p>
            <a:pPr lvl="0"/>
            <a:r>
              <a:rPr lang="en-US" sz="3600" dirty="0" smtClean="0">
                <a:effectLst/>
              </a:rPr>
              <a:t>Perfecting the saints is </a:t>
            </a:r>
            <a:r>
              <a:rPr lang="en-US" sz="3600" dirty="0">
                <a:effectLst/>
              </a:rPr>
              <a:t>the primary responsibility of church leadership</a:t>
            </a:r>
            <a:r>
              <a:rPr lang="en-US" sz="3600" dirty="0" smtClean="0">
                <a:effectLst/>
              </a:rPr>
              <a:t>.</a:t>
            </a:r>
          </a:p>
          <a:p>
            <a:pPr lvl="0"/>
            <a:endParaRPr lang="en-US" sz="1400" dirty="0">
              <a:effectLst/>
            </a:endParaRPr>
          </a:p>
          <a:p>
            <a:pPr lvl="0"/>
            <a:r>
              <a:rPr lang="en-US" sz="3600" dirty="0" smtClean="0">
                <a:effectLst/>
              </a:rPr>
              <a:t>Perfecting the saints </a:t>
            </a:r>
            <a:r>
              <a:rPr lang="en-US" sz="3600" dirty="0">
                <a:effectLst/>
              </a:rPr>
              <a:t>is the secret of building up the church, the body of Christ.</a:t>
            </a:r>
          </a:p>
          <a:p>
            <a:pPr marL="0" indent="0">
              <a:buNone/>
            </a:pPr>
            <a:endParaRPr lang="en-US" sz="3200" b="1" dirty="0"/>
          </a:p>
        </p:txBody>
      </p:sp>
      <p:sp>
        <p:nvSpPr>
          <p:cNvPr id="4" name="TextBox 3"/>
          <p:cNvSpPr txBox="1"/>
          <p:nvPr/>
        </p:nvSpPr>
        <p:spPr>
          <a:xfrm>
            <a:off x="2520462" y="1696349"/>
            <a:ext cx="3966307" cy="646331"/>
          </a:xfrm>
          <a:prstGeom prst="rect">
            <a:avLst/>
          </a:prstGeom>
          <a:noFill/>
        </p:spPr>
        <p:txBody>
          <a:bodyPr wrap="square" rtlCol="0">
            <a:spAutoFit/>
          </a:bodyPr>
          <a:lstStyle/>
          <a:p>
            <a:r>
              <a:rPr lang="en-US" sz="3600" b="1" dirty="0" smtClean="0"/>
              <a:t>Ephesians 4:11-12</a:t>
            </a:r>
            <a:endParaRPr lang="en-US" sz="3600" b="1" dirty="0"/>
          </a:p>
        </p:txBody>
      </p:sp>
    </p:spTree>
    <p:extLst>
      <p:ext uri="{BB962C8B-B14F-4D97-AF65-F5344CB8AC3E}">
        <p14:creationId xmlns:p14="http://schemas.microsoft.com/office/powerpoint/2010/main" val="30878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effectLst/>
              </a:rPr>
              <a:t>Perfecting the </a:t>
            </a:r>
            <a:r>
              <a:rPr lang="en-US" sz="3600" b="1" dirty="0" smtClean="0">
                <a:effectLst/>
              </a:rPr>
              <a:t>Saints:</a:t>
            </a:r>
            <a:br>
              <a:rPr lang="en-US" sz="3600" b="1" dirty="0" smtClean="0">
                <a:effectLst/>
              </a:rPr>
            </a:br>
            <a:r>
              <a:rPr lang="en-US" sz="3200" i="1" dirty="0" smtClean="0">
                <a:effectLst/>
              </a:rPr>
              <a:t>Nurturing </a:t>
            </a:r>
            <a:r>
              <a:rPr lang="en-US" sz="3200" i="1" dirty="0">
                <a:effectLst/>
              </a:rPr>
              <a:t>believers to maturity in Christ</a:t>
            </a:r>
            <a:r>
              <a:rPr lang="en-US" sz="3200" dirty="0">
                <a:effectLst/>
              </a:rPr>
              <a:t> </a:t>
            </a:r>
            <a:endParaRPr lang="en-US" sz="3200" dirty="0"/>
          </a:p>
        </p:txBody>
      </p:sp>
      <p:sp>
        <p:nvSpPr>
          <p:cNvPr id="3" name="Content Placeholder 2"/>
          <p:cNvSpPr>
            <a:spLocks noGrp="1"/>
          </p:cNvSpPr>
          <p:nvPr>
            <p:ph idx="1"/>
          </p:nvPr>
        </p:nvSpPr>
        <p:spPr>
          <a:xfrm>
            <a:off x="195385" y="2320204"/>
            <a:ext cx="8772770" cy="4811334"/>
          </a:xfrm>
        </p:spPr>
        <p:txBody>
          <a:bodyPr>
            <a:noAutofit/>
          </a:bodyPr>
          <a:lstStyle/>
          <a:p>
            <a:pPr marL="0" indent="0" algn="just">
              <a:buNone/>
            </a:pPr>
            <a:r>
              <a:rPr lang="en-US" sz="2800" i="1" dirty="0" smtClean="0"/>
              <a:t>12 Their </a:t>
            </a:r>
            <a:r>
              <a:rPr lang="en-US" sz="2800" i="1" dirty="0"/>
              <a:t>responsibility is to equip God’s people to do his work and build up the church, the body of Christ. </a:t>
            </a:r>
            <a:endParaRPr lang="en-US" sz="2800" i="1" dirty="0" smtClean="0"/>
          </a:p>
          <a:p>
            <a:pPr marL="0" indent="0" algn="just">
              <a:buNone/>
            </a:pPr>
            <a:r>
              <a:rPr lang="en-US" sz="2800" i="1" dirty="0" smtClean="0"/>
              <a:t>13 This </a:t>
            </a:r>
            <a:r>
              <a:rPr lang="en-US" sz="2800" i="1" dirty="0"/>
              <a:t>will continue until we all come to such unity in our faith and knowledge of God’s Son that we will be mature in the Lord, measuring up to the full and complete standard of Christ</a:t>
            </a:r>
            <a:r>
              <a:rPr lang="en-US" sz="2800" i="1" dirty="0" smtClean="0"/>
              <a:t>.</a:t>
            </a:r>
          </a:p>
          <a:p>
            <a:pPr marL="0" indent="0" algn="just">
              <a:buNone/>
            </a:pPr>
            <a:r>
              <a:rPr lang="en-US" sz="2800" i="1" dirty="0" smtClean="0"/>
              <a:t>14 Then </a:t>
            </a:r>
            <a:r>
              <a:rPr lang="en-US" sz="2800" i="1" dirty="0"/>
              <a:t>we will no longer be immature like children. We won’t be tossed and blown about by every wind of new teaching. We will not be influenced when people try to trick us with lies so clever they sound like the truth. </a:t>
            </a:r>
          </a:p>
        </p:txBody>
      </p:sp>
      <p:sp>
        <p:nvSpPr>
          <p:cNvPr id="4" name="TextBox 3"/>
          <p:cNvSpPr txBox="1"/>
          <p:nvPr/>
        </p:nvSpPr>
        <p:spPr>
          <a:xfrm>
            <a:off x="2383694" y="1696349"/>
            <a:ext cx="4357076" cy="584776"/>
          </a:xfrm>
          <a:prstGeom prst="rect">
            <a:avLst/>
          </a:prstGeom>
          <a:noFill/>
        </p:spPr>
        <p:txBody>
          <a:bodyPr wrap="square" rtlCol="0">
            <a:spAutoFit/>
          </a:bodyPr>
          <a:lstStyle/>
          <a:p>
            <a:r>
              <a:rPr lang="en-US" sz="3200" b="1" dirty="0" smtClean="0"/>
              <a:t>Ephesians 4:12-14 NLT</a:t>
            </a:r>
            <a:endParaRPr lang="en-US" sz="3200" b="1" dirty="0"/>
          </a:p>
        </p:txBody>
      </p:sp>
    </p:spTree>
    <p:extLst>
      <p:ext uri="{BB962C8B-B14F-4D97-AF65-F5344CB8AC3E}">
        <p14:creationId xmlns:p14="http://schemas.microsoft.com/office/powerpoint/2010/main" val="56392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effectLst/>
              </a:rPr>
              <a:t>Perfecting the </a:t>
            </a:r>
            <a:r>
              <a:rPr lang="en-US" sz="3600" b="1" dirty="0" smtClean="0">
                <a:effectLst/>
              </a:rPr>
              <a:t>Saints:</a:t>
            </a:r>
            <a:br>
              <a:rPr lang="en-US" sz="3600" b="1" dirty="0" smtClean="0">
                <a:effectLst/>
              </a:rPr>
            </a:br>
            <a:r>
              <a:rPr lang="en-US" sz="3200" i="1" dirty="0" smtClean="0">
                <a:effectLst/>
              </a:rPr>
              <a:t>Nurturing </a:t>
            </a:r>
            <a:r>
              <a:rPr lang="en-US" sz="3200" i="1" dirty="0">
                <a:effectLst/>
              </a:rPr>
              <a:t>believers to maturity in Christ</a:t>
            </a:r>
            <a:r>
              <a:rPr lang="en-US" sz="3200" dirty="0">
                <a:effectLst/>
              </a:rPr>
              <a:t> </a:t>
            </a:r>
            <a:endParaRPr lang="en-US" sz="3200" dirty="0"/>
          </a:p>
        </p:txBody>
      </p:sp>
      <p:sp>
        <p:nvSpPr>
          <p:cNvPr id="3" name="Content Placeholder 2"/>
          <p:cNvSpPr>
            <a:spLocks noGrp="1"/>
          </p:cNvSpPr>
          <p:nvPr>
            <p:ph idx="1"/>
          </p:nvPr>
        </p:nvSpPr>
        <p:spPr>
          <a:xfrm>
            <a:off x="195385" y="2320204"/>
            <a:ext cx="8772770" cy="4811334"/>
          </a:xfrm>
        </p:spPr>
        <p:txBody>
          <a:bodyPr>
            <a:noAutofit/>
          </a:bodyPr>
          <a:lstStyle/>
          <a:p>
            <a:pPr marL="0" indent="0" algn="just">
              <a:buNone/>
            </a:pPr>
            <a:r>
              <a:rPr lang="en-US" sz="2800" i="1" dirty="0" smtClean="0"/>
              <a:t>15 Instead</a:t>
            </a:r>
            <a:r>
              <a:rPr lang="en-US" sz="2800" i="1" dirty="0"/>
              <a:t>, we will speak the truth in love, growing in every way more and more like Christ, who is the head of his body, the church. </a:t>
            </a:r>
            <a:endParaRPr lang="en-US" sz="2800" i="1" dirty="0" smtClean="0"/>
          </a:p>
          <a:p>
            <a:pPr marL="0" indent="0" algn="just">
              <a:buNone/>
            </a:pPr>
            <a:r>
              <a:rPr lang="en-US" sz="2800" i="1" dirty="0" smtClean="0"/>
              <a:t>16 He </a:t>
            </a:r>
            <a:r>
              <a:rPr lang="en-US" sz="2800" i="1" dirty="0"/>
              <a:t>makes the whole body fit together perfectly. As each part does its own special work, it helps the other parts grow, so that the whole body is healthy and growing and full of love.</a:t>
            </a:r>
            <a:endParaRPr lang="en-US" sz="2800" i="1" dirty="0">
              <a:effectLst/>
            </a:endParaRPr>
          </a:p>
        </p:txBody>
      </p:sp>
      <p:sp>
        <p:nvSpPr>
          <p:cNvPr id="4" name="TextBox 3"/>
          <p:cNvSpPr txBox="1"/>
          <p:nvPr/>
        </p:nvSpPr>
        <p:spPr>
          <a:xfrm>
            <a:off x="2383694" y="1696349"/>
            <a:ext cx="4357076" cy="584776"/>
          </a:xfrm>
          <a:prstGeom prst="rect">
            <a:avLst/>
          </a:prstGeom>
          <a:noFill/>
        </p:spPr>
        <p:txBody>
          <a:bodyPr wrap="square" rtlCol="0">
            <a:spAutoFit/>
          </a:bodyPr>
          <a:lstStyle/>
          <a:p>
            <a:r>
              <a:rPr lang="en-US" sz="3200" b="1" dirty="0" smtClean="0"/>
              <a:t>Ephesians 4:15-16 NLT</a:t>
            </a:r>
            <a:endParaRPr lang="en-US" sz="3200" b="1" dirty="0"/>
          </a:p>
        </p:txBody>
      </p:sp>
    </p:spTree>
    <p:extLst>
      <p:ext uri="{BB962C8B-B14F-4D97-AF65-F5344CB8AC3E}">
        <p14:creationId xmlns:p14="http://schemas.microsoft.com/office/powerpoint/2010/main" val="35838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effectLst/>
              </a:rPr>
              <a:t>Perfecting the </a:t>
            </a:r>
            <a:r>
              <a:rPr lang="en-US" sz="3600" b="1" dirty="0" smtClean="0">
                <a:effectLst/>
              </a:rPr>
              <a:t>Saints:</a:t>
            </a:r>
            <a:br>
              <a:rPr lang="en-US" sz="3600" b="1" dirty="0" smtClean="0">
                <a:effectLst/>
              </a:rPr>
            </a:br>
            <a:r>
              <a:rPr lang="en-US" sz="3200" i="1" dirty="0" smtClean="0">
                <a:effectLst/>
              </a:rPr>
              <a:t>Nurturing </a:t>
            </a:r>
            <a:r>
              <a:rPr lang="en-US" sz="3200" i="1" dirty="0">
                <a:effectLst/>
              </a:rPr>
              <a:t>believers to maturity in Christ</a:t>
            </a:r>
            <a:r>
              <a:rPr lang="en-US" sz="3200" dirty="0">
                <a:effectLst/>
              </a:rPr>
              <a:t> </a:t>
            </a:r>
            <a:endParaRPr lang="en-US" sz="3200" dirty="0"/>
          </a:p>
        </p:txBody>
      </p:sp>
      <p:sp>
        <p:nvSpPr>
          <p:cNvPr id="3" name="Content Placeholder 2"/>
          <p:cNvSpPr>
            <a:spLocks noGrp="1"/>
          </p:cNvSpPr>
          <p:nvPr>
            <p:ph idx="1"/>
          </p:nvPr>
        </p:nvSpPr>
        <p:spPr>
          <a:xfrm>
            <a:off x="195385" y="2610339"/>
            <a:ext cx="8772770" cy="4052278"/>
          </a:xfrm>
        </p:spPr>
        <p:txBody>
          <a:bodyPr>
            <a:normAutofit fontScale="85000" lnSpcReduction="10000"/>
          </a:bodyPr>
          <a:lstStyle/>
          <a:p>
            <a:pPr marL="0" lvl="0" indent="0" algn="just">
              <a:buNone/>
            </a:pPr>
            <a:r>
              <a:rPr lang="en-US" sz="3800" b="1" dirty="0">
                <a:effectLst/>
              </a:rPr>
              <a:t>What </a:t>
            </a:r>
            <a:r>
              <a:rPr lang="en-US" sz="3800" b="1" dirty="0" smtClean="0">
                <a:effectLst/>
              </a:rPr>
              <a:t>do these verses reveal about what it means </a:t>
            </a:r>
            <a:r>
              <a:rPr lang="en-US" sz="3800" b="1" dirty="0">
                <a:effectLst/>
              </a:rPr>
              <a:t>to </a:t>
            </a:r>
            <a:r>
              <a:rPr lang="en-US" sz="3800" b="1" i="1" dirty="0">
                <a:effectLst/>
              </a:rPr>
              <a:t>perfect</a:t>
            </a:r>
            <a:r>
              <a:rPr lang="en-US" sz="3800" b="1" dirty="0">
                <a:effectLst/>
              </a:rPr>
              <a:t> the saints? </a:t>
            </a:r>
            <a:endParaRPr lang="en-US" sz="3800" b="1" dirty="0" smtClean="0">
              <a:effectLst/>
            </a:endParaRPr>
          </a:p>
          <a:p>
            <a:pPr marL="0" lvl="0" indent="0">
              <a:buNone/>
            </a:pPr>
            <a:endParaRPr lang="en-US" sz="1200" b="1" dirty="0" smtClean="0"/>
          </a:p>
          <a:p>
            <a:pPr lvl="0"/>
            <a:r>
              <a:rPr lang="en-US" sz="3200" dirty="0">
                <a:effectLst/>
              </a:rPr>
              <a:t>It means to equip the saints for meaningful ministry.</a:t>
            </a:r>
          </a:p>
          <a:p>
            <a:pPr lvl="0"/>
            <a:r>
              <a:rPr lang="en-US" sz="3200" dirty="0">
                <a:effectLst/>
              </a:rPr>
              <a:t>It means to nurture the saints to maturity in Christ.</a:t>
            </a:r>
          </a:p>
          <a:p>
            <a:pPr lvl="0"/>
            <a:r>
              <a:rPr lang="en-US" sz="3200" dirty="0">
                <a:effectLst/>
              </a:rPr>
              <a:t>It means to guide the saints in character development.</a:t>
            </a:r>
          </a:p>
          <a:p>
            <a:r>
              <a:rPr lang="en-US" sz="3200" dirty="0">
                <a:effectLst/>
              </a:rPr>
              <a:t>It means to train the saints to share their faith effectively. </a:t>
            </a:r>
          </a:p>
        </p:txBody>
      </p:sp>
      <p:sp>
        <p:nvSpPr>
          <p:cNvPr id="4" name="TextBox 3"/>
          <p:cNvSpPr txBox="1"/>
          <p:nvPr/>
        </p:nvSpPr>
        <p:spPr>
          <a:xfrm>
            <a:off x="2383694" y="1696349"/>
            <a:ext cx="4357076" cy="584776"/>
          </a:xfrm>
          <a:prstGeom prst="rect">
            <a:avLst/>
          </a:prstGeom>
          <a:noFill/>
        </p:spPr>
        <p:txBody>
          <a:bodyPr wrap="square" rtlCol="0">
            <a:spAutoFit/>
          </a:bodyPr>
          <a:lstStyle/>
          <a:p>
            <a:r>
              <a:rPr lang="en-US" sz="3200" b="1" dirty="0" smtClean="0"/>
              <a:t>Ephesians 4:12-16 NLT</a:t>
            </a:r>
            <a:endParaRPr lang="en-US" sz="3200" b="1" dirty="0"/>
          </a:p>
        </p:txBody>
      </p:sp>
    </p:spTree>
    <p:extLst>
      <p:ext uri="{BB962C8B-B14F-4D97-AF65-F5344CB8AC3E}">
        <p14:creationId xmlns:p14="http://schemas.microsoft.com/office/powerpoint/2010/main" val="282657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effectLst/>
              </a:rPr>
              <a:t>Prioritizing Disciple Making: </a:t>
            </a:r>
            <a:r>
              <a:rPr lang="en-US" sz="3200" i="1" dirty="0">
                <a:effectLst/>
              </a:rPr>
              <a:t>Restoring the integrity of the Church’s mission</a:t>
            </a:r>
            <a:r>
              <a:rPr lang="en-US" sz="3200" dirty="0">
                <a:effectLst/>
              </a:rPr>
              <a:t> </a:t>
            </a:r>
            <a:endParaRPr lang="en-US" sz="3200" dirty="0"/>
          </a:p>
        </p:txBody>
      </p:sp>
      <p:sp>
        <p:nvSpPr>
          <p:cNvPr id="3" name="Content Placeholder 2"/>
          <p:cNvSpPr>
            <a:spLocks noGrp="1"/>
          </p:cNvSpPr>
          <p:nvPr>
            <p:ph idx="1"/>
          </p:nvPr>
        </p:nvSpPr>
        <p:spPr>
          <a:xfrm>
            <a:off x="195385" y="2434492"/>
            <a:ext cx="8772770" cy="4423508"/>
          </a:xfrm>
        </p:spPr>
        <p:txBody>
          <a:bodyPr>
            <a:normAutofit/>
          </a:bodyPr>
          <a:lstStyle/>
          <a:p>
            <a:pPr marL="0" indent="0" algn="just">
              <a:buNone/>
            </a:pPr>
            <a:r>
              <a:rPr lang="en-US" sz="2800" i="1" dirty="0" smtClean="0"/>
              <a:t>18 Jesus </a:t>
            </a:r>
            <a:r>
              <a:rPr lang="en-US" sz="2800" i="1" dirty="0"/>
              <a:t>came and told his disciples, “I have been given all authority in heaven and on earth. </a:t>
            </a:r>
            <a:endParaRPr lang="en-US" sz="2800" i="1" dirty="0" smtClean="0"/>
          </a:p>
          <a:p>
            <a:pPr marL="0" indent="0" algn="just">
              <a:buNone/>
            </a:pPr>
            <a:r>
              <a:rPr lang="en-US" sz="2800" i="1" dirty="0" smtClean="0"/>
              <a:t>19 Therefore</a:t>
            </a:r>
            <a:r>
              <a:rPr lang="en-US" sz="2800" i="1" dirty="0"/>
              <a:t>, go and make disciples of all the nations, baptizing them in the name of the Father and the Son and the Holy Spirit</a:t>
            </a:r>
            <a:r>
              <a:rPr lang="en-US" sz="2800" i="1" dirty="0" smtClean="0"/>
              <a:t>.</a:t>
            </a:r>
          </a:p>
          <a:p>
            <a:pPr marL="0" indent="0" algn="just">
              <a:buNone/>
            </a:pPr>
            <a:r>
              <a:rPr lang="en-US" sz="2800" i="1" dirty="0" smtClean="0"/>
              <a:t> 20 Teach </a:t>
            </a:r>
            <a:r>
              <a:rPr lang="en-US" sz="2800" i="1" dirty="0"/>
              <a:t>these new disciples to obey all the commands I have given you. And be sure of this: I am with you always, even to the end of the age.”</a:t>
            </a:r>
            <a:endParaRPr lang="en-US" sz="2800" i="1" dirty="0">
              <a:effectLst/>
            </a:endParaRPr>
          </a:p>
        </p:txBody>
      </p:sp>
      <p:sp>
        <p:nvSpPr>
          <p:cNvPr id="4" name="TextBox 3"/>
          <p:cNvSpPr txBox="1"/>
          <p:nvPr/>
        </p:nvSpPr>
        <p:spPr>
          <a:xfrm>
            <a:off x="2325077" y="1696349"/>
            <a:ext cx="4513384" cy="584776"/>
          </a:xfrm>
          <a:prstGeom prst="rect">
            <a:avLst/>
          </a:prstGeom>
          <a:noFill/>
        </p:spPr>
        <p:txBody>
          <a:bodyPr wrap="square" rtlCol="0">
            <a:spAutoFit/>
          </a:bodyPr>
          <a:lstStyle/>
          <a:p>
            <a:r>
              <a:rPr lang="en-US" sz="3200" b="1" dirty="0" smtClean="0"/>
              <a:t>Matthew 28:18-20 NLT</a:t>
            </a:r>
            <a:endParaRPr lang="en-US" sz="3200" b="1" dirty="0"/>
          </a:p>
        </p:txBody>
      </p:sp>
    </p:spTree>
    <p:extLst>
      <p:ext uri="{BB962C8B-B14F-4D97-AF65-F5344CB8AC3E}">
        <p14:creationId xmlns:p14="http://schemas.microsoft.com/office/powerpoint/2010/main" val="165564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Precedent.thmx</Template>
  <TotalTime>37833</TotalTime>
  <Words>1669</Words>
  <Application>Microsoft Macintosh PowerPoint</Application>
  <PresentationFormat>On-screen Show (4:3)</PresentationFormat>
  <Paragraphs>156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Calisto MT</vt:lpstr>
      <vt:lpstr>Perpetua Titling MT</vt:lpstr>
      <vt:lpstr>Arial</vt:lpstr>
      <vt:lpstr>Precedent</vt:lpstr>
      <vt:lpstr>For the Perfecting of the Saints </vt:lpstr>
      <vt:lpstr>For the Perfecting of the Saints </vt:lpstr>
      <vt:lpstr>PROPOSITION </vt:lpstr>
      <vt:lpstr>Perfecting the Saints: Nurturing believers to maturity in Christ </vt:lpstr>
      <vt:lpstr>Perfecting the Saints: Nurturing believers to maturity in Christ </vt:lpstr>
      <vt:lpstr>Perfecting the Saints: Nurturing believers to maturity in Christ </vt:lpstr>
      <vt:lpstr>Perfecting the Saints: Nurturing believers to maturity in Christ </vt:lpstr>
      <vt:lpstr>Perfecting the Saints: Nurturing believers to maturity in Christ </vt:lpstr>
      <vt:lpstr>Prioritizing Disciple Making: Restoring the integrity of the Church’s mission </vt:lpstr>
      <vt:lpstr>Prioritizing Disciple Making: Restoring the integrity of the Church’s mission </vt:lpstr>
      <vt:lpstr>Prioritizing Disciple Making: Restoring the integrity of the Church’s mission </vt:lpstr>
      <vt:lpstr>Prioritizing Disciple Making: Restoring the integrity of the Church’s mission </vt:lpstr>
      <vt:lpstr>Utilizing Holistic Small-Groups: Employing disciple-making’s indispensible key </vt:lpstr>
      <vt:lpstr>Utilizing Holistic Small-Groups: Employing disciple-making’s indispensible key </vt:lpstr>
      <vt:lpstr>Utilizing Holistic Small-Groups: Employing disciple-making’s indispensible key </vt:lpstr>
      <vt:lpstr>Utilizing Holistic Small-Groups: Employing disciple-making’s indispensible key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lpstr>Transforming the Life: Pursuing Holiness Together </vt:lpstr>
    </vt:vector>
  </TitlesOfParts>
  <Company>AME Zion Church</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Perfecting the Saints </dc:title>
  <dc:creator>Darryl Brewster Starnes</dc:creator>
  <cp:lastModifiedBy>darryl.starnes@outlook.com</cp:lastModifiedBy>
  <cp:revision>60</cp:revision>
  <dcterms:created xsi:type="dcterms:W3CDTF">2016-07-28T14:05:58Z</dcterms:created>
  <dcterms:modified xsi:type="dcterms:W3CDTF">2017-03-29T13:46:08Z</dcterms:modified>
</cp:coreProperties>
</file>