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25"/>
  </p:notesMasterIdLst>
  <p:sldIdLst>
    <p:sldId id="256" r:id="rId3"/>
    <p:sldId id="259" r:id="rId4"/>
    <p:sldId id="260" r:id="rId5"/>
    <p:sldId id="262" r:id="rId6"/>
    <p:sldId id="263" r:id="rId7"/>
    <p:sldId id="261"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9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76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71AE85-36E9-41FE-BE3D-0D94D484BB68}" type="datetimeFigureOut">
              <a:rPr lang="en-US" smtClean="0"/>
              <a:pPr/>
              <a:t>10/22/2018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66349B-579B-446E-944D-2E46BA00820B}" type="slidenum">
              <a:rPr lang="en-US" smtClean="0"/>
              <a:pPr/>
              <a:t>‹#›</a:t>
            </a:fld>
            <a:endParaRPr lang="en-US"/>
          </a:p>
        </p:txBody>
      </p:sp>
    </p:spTree>
    <p:extLst>
      <p:ext uri="{BB962C8B-B14F-4D97-AF65-F5344CB8AC3E}">
        <p14:creationId xmlns:p14="http://schemas.microsoft.com/office/powerpoint/2010/main" val="1238916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66349B-579B-446E-944D-2E46BA00820B}" type="slidenum">
              <a:rPr lang="en-US" smtClean="0"/>
              <a:pPr/>
              <a:t>1</a:t>
            </a:fld>
            <a:endParaRPr lang="en-US"/>
          </a:p>
        </p:txBody>
      </p:sp>
    </p:spTree>
    <p:extLst>
      <p:ext uri="{BB962C8B-B14F-4D97-AF65-F5344CB8AC3E}">
        <p14:creationId xmlns:p14="http://schemas.microsoft.com/office/powerpoint/2010/main" val="307888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PPP_SBUSC_TLE_Jigsaw_Puzzle.png"/>
          <p:cNvPicPr>
            <a:picLocks noChangeAspect="1"/>
          </p:cNvPicPr>
          <p:nvPr/>
        </p:nvPicPr>
        <p:blipFill>
          <a:blip r:embed="rId2" cstate="print"/>
          <a:stretch>
            <a:fillRect/>
          </a:stretch>
        </p:blipFill>
        <p:spPr>
          <a:xfrm>
            <a:off x="0" y="0"/>
            <a:ext cx="9144000" cy="6858000"/>
          </a:xfrm>
          <a:prstGeom prst="rect">
            <a:avLst/>
          </a:prstGeom>
          <a:noFill/>
          <a:ln>
            <a:noFill/>
          </a:ln>
        </p:spPr>
      </p:pic>
      <p:sp>
        <p:nvSpPr>
          <p:cNvPr id="2" name="Title 1"/>
          <p:cNvSpPr>
            <a:spLocks noGrp="1"/>
          </p:cNvSpPr>
          <p:nvPr>
            <p:ph type="ctrTitle"/>
          </p:nvPr>
        </p:nvSpPr>
        <p:spPr>
          <a:xfrm>
            <a:off x="1371600" y="1524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2743200" y="1600200"/>
            <a:ext cx="6400800" cy="14478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371600"/>
            <a:ext cx="9144000" cy="5486400"/>
          </a:xfrm>
          <a:prstGeom prst="rect">
            <a:avLst/>
          </a:prstGeom>
          <a:gradFill flip="none" rotWithShape="1">
            <a:gsLst>
              <a:gs pos="29000">
                <a:schemeClr val="accent1"/>
              </a:gs>
              <a:gs pos="100000">
                <a:schemeClr val="accent1">
                  <a:lumMod val="60000"/>
                  <a:lumOff val="4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PPP_SBUSC_TXT_Jigsaw_Puzzle.png"/>
          <p:cNvPicPr>
            <a:picLocks noChangeAspect="1"/>
          </p:cNvPicPr>
          <p:nvPr userDrawn="1"/>
        </p:nvPicPr>
        <p:blipFill>
          <a:blip r:embed="rId2" cstate="print"/>
          <a:srcRect b="80000"/>
          <a:stretch>
            <a:fillRect/>
          </a:stretch>
        </p:blipFill>
        <p:spPr>
          <a:xfrm>
            <a:off x="0" y="0"/>
            <a:ext cx="9144000" cy="1371600"/>
          </a:xfrm>
          <a:prstGeom prst="rect">
            <a:avLst/>
          </a:prstGeom>
          <a:noFill/>
          <a:ln>
            <a:noFill/>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sp>
        <p:nvSpPr>
          <p:cNvPr id="8" name="Rectangle 7"/>
          <p:cNvSpPr/>
          <p:nvPr userDrawn="1"/>
        </p:nvSpPr>
        <p:spPr>
          <a:xfrm>
            <a:off x="0" y="0"/>
            <a:ext cx="9144000" cy="137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PPP_SBUSC_TXT_Jigsaw_Puzzle.png"/>
          <p:cNvPicPr>
            <a:picLocks noChangeAspect="1"/>
          </p:cNvPicPr>
          <p:nvPr userDrawn="1"/>
        </p:nvPicPr>
        <p:blipFill>
          <a:blip r:embed="rId2" cstate="print"/>
          <a:srcRect b="80000"/>
          <a:stretch>
            <a:fillRect/>
          </a:stretch>
        </p:blipFill>
        <p:spPr>
          <a:xfrm>
            <a:off x="0" y="0"/>
            <a:ext cx="9144000" cy="1371600"/>
          </a:xfrm>
          <a:prstGeom prst="rect">
            <a:avLst/>
          </a:prstGeom>
          <a:noFill/>
          <a:ln>
            <a:noFill/>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325D5-6472-49D0-8DFE-CF5F7A983DBF}" type="datetimeFigureOut">
              <a:rPr lang="en-US" smtClean="0"/>
              <a:pPr/>
              <a:t>10/22/2018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81A172-2591-45B3-9E35-7E31970F6217}" type="slidenum">
              <a:rPr lang="en-US" smtClean="0"/>
              <a:pPr/>
              <a:t>‹#›</a:t>
            </a:fld>
            <a:endParaRPr lang="en-US"/>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PPP_SBUSC_TXT_Jigsaw_Puzzle.png"/>
          <p:cNvPicPr>
            <a:picLocks noChangeAspect="1"/>
          </p:cNvPicPr>
          <p:nvPr/>
        </p:nvPicPr>
        <p:blipFill>
          <a:blip r:embed="rId15" cstate="print"/>
          <a:stretch>
            <a:fillRect/>
          </a:stretch>
        </p:blipFill>
        <p:spPr>
          <a:xfrm>
            <a:off x="0" y="0"/>
            <a:ext cx="9144000" cy="6858000"/>
          </a:xfrm>
          <a:prstGeom prst="rect">
            <a:avLst/>
          </a:prstGeom>
          <a:noFill/>
          <a:ln>
            <a:noFill/>
          </a:ln>
        </p:spPr>
      </p:pic>
      <p:sp>
        <p:nvSpPr>
          <p:cNvPr id="2" name="Title Placeholder 1"/>
          <p:cNvSpPr>
            <a:spLocks noGrp="1"/>
          </p:cNvSpPr>
          <p:nvPr>
            <p:ph type="title"/>
          </p:nvPr>
        </p:nvSpPr>
        <p:spPr>
          <a:xfrm>
            <a:off x="0" y="76200"/>
            <a:ext cx="7467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325D5-6472-49D0-8DFE-CF5F7A983DBF}" type="datetimeFigureOut">
              <a:rPr lang="en-US" smtClean="0"/>
              <a:pPr/>
              <a:t>10/22/2018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1A172-2591-45B3-9E35-7E31970F62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ransition spd="med">
    <p:random/>
  </p:transition>
  <p:txStyles>
    <p:titleStyle>
      <a:lvl1pPr algn="ctr" defTabSz="914400" rtl="0" eaLnBrk="1" latinLnBrk="0" hangingPunct="1">
        <a:spcBef>
          <a:spcPct val="0"/>
        </a:spcBef>
        <a:buNone/>
        <a:defRPr sz="4400" b="1" kern="1200">
          <a:solidFill>
            <a:schemeClr val="bg1"/>
          </a:solidFill>
          <a:effectLst>
            <a:outerShdw blurRad="50800" dist="38100" dir="2700000" algn="tl" rotWithShape="0">
              <a:prstClr val="black">
                <a:alpha val="40000"/>
              </a:prstClr>
            </a:out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8.w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9.gif"/><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gi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Empowered To Serve</a:t>
            </a:r>
            <a:endParaRPr lang="en-US" sz="4800" dirty="0"/>
          </a:p>
        </p:txBody>
      </p:sp>
      <p:sp>
        <p:nvSpPr>
          <p:cNvPr id="3" name="Subtitle 2"/>
          <p:cNvSpPr>
            <a:spLocks noGrp="1"/>
          </p:cNvSpPr>
          <p:nvPr>
            <p:ph type="subTitle" idx="1"/>
          </p:nvPr>
        </p:nvSpPr>
        <p:spPr>
          <a:xfrm>
            <a:off x="2507860" y="1845321"/>
            <a:ext cx="5943600" cy="1295400"/>
          </a:xfrm>
          <a:solidFill>
            <a:schemeClr val="bg1"/>
          </a:solidFill>
        </p:spPr>
        <p:txBody>
          <a:bodyPr/>
          <a:lstStyle/>
          <a:p>
            <a:r>
              <a:rPr lang="en-US" b="1" dirty="0" smtClean="0">
                <a:solidFill>
                  <a:schemeClr val="tx1"/>
                </a:solidFill>
              </a:rPr>
              <a:t>The Holy Spirit and Faith Sharing</a:t>
            </a:r>
          </a:p>
          <a:p>
            <a:r>
              <a:rPr lang="en-US" b="1" dirty="0" smtClean="0">
                <a:solidFill>
                  <a:schemeClr val="tx1"/>
                </a:solidFill>
              </a:rPr>
              <a:t>The Missing Ingredients</a:t>
            </a:r>
            <a:endParaRPr lang="en-US" b="1" dirty="0">
              <a:solidFill>
                <a:schemeClr val="tx1"/>
              </a:solidFill>
            </a:endParaRPr>
          </a:p>
        </p:txBody>
      </p:sp>
      <p:pic>
        <p:nvPicPr>
          <p:cNvPr id="2055" name="Picture 7" descr="C:\Users\OTIS\AppData\Local\Microsoft\Windows\Temporary Internet Files\Content.IE5\RHW0I9DL\MC900039440[1].wmf"/>
          <p:cNvPicPr>
            <a:picLocks noChangeAspect="1" noChangeArrowheads="1"/>
          </p:cNvPicPr>
          <p:nvPr/>
        </p:nvPicPr>
        <p:blipFill>
          <a:blip r:embed="rId3" cstate="print"/>
          <a:srcRect/>
          <a:stretch>
            <a:fillRect/>
          </a:stretch>
        </p:blipFill>
        <p:spPr bwMode="auto">
          <a:xfrm>
            <a:off x="304800" y="838200"/>
            <a:ext cx="2191817" cy="2021738"/>
          </a:xfrm>
          <a:prstGeom prst="rect">
            <a:avLst/>
          </a:prstGeom>
          <a:noFill/>
        </p:spPr>
      </p:pic>
      <p:pic>
        <p:nvPicPr>
          <p:cNvPr id="2056" name="Picture 8" descr="C:\Users\OTIS\AppData\Local\Microsoft\Windows\Temporary Internet Files\Content.IE5\GOI262YI\MC900048038[1].wmf"/>
          <p:cNvPicPr>
            <a:picLocks noChangeAspect="1" noChangeArrowheads="1"/>
          </p:cNvPicPr>
          <p:nvPr/>
        </p:nvPicPr>
        <p:blipFill>
          <a:blip r:embed="rId4" cstate="print"/>
          <a:srcRect/>
          <a:stretch>
            <a:fillRect/>
          </a:stretch>
        </p:blipFill>
        <p:spPr bwMode="auto">
          <a:xfrm>
            <a:off x="6019800" y="3276600"/>
            <a:ext cx="2057400" cy="3285628"/>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OTIS\AppData\Local\Microsoft\Windows\Temporary Internet Files\Content.IE5\GOI262YI\MC900384210[1].wmf"/>
          <p:cNvPicPr>
            <a:picLocks noChangeAspect="1" noChangeArrowheads="1"/>
          </p:cNvPicPr>
          <p:nvPr/>
        </p:nvPicPr>
        <p:blipFill>
          <a:blip r:embed="rId2" cstate="print"/>
          <a:srcRect/>
          <a:stretch>
            <a:fillRect/>
          </a:stretch>
        </p:blipFill>
        <p:spPr bwMode="auto">
          <a:xfrm>
            <a:off x="0" y="4648200"/>
            <a:ext cx="1767535" cy="1819656"/>
          </a:xfrm>
          <a:prstGeom prst="rect">
            <a:avLst/>
          </a:prstGeom>
          <a:noFill/>
        </p:spPr>
      </p:pic>
      <p:sp>
        <p:nvSpPr>
          <p:cNvPr id="3" name="Content Placeholder 2"/>
          <p:cNvSpPr>
            <a:spLocks noGrp="1"/>
          </p:cNvSpPr>
          <p:nvPr>
            <p:ph idx="1"/>
          </p:nvPr>
        </p:nvSpPr>
        <p:spPr>
          <a:xfrm>
            <a:off x="381000" y="1676400"/>
            <a:ext cx="8382000" cy="4876800"/>
          </a:xfrm>
          <a:solidFill>
            <a:schemeClr val="bg1"/>
          </a:solidFill>
        </p:spPr>
        <p:txBody>
          <a:bodyPr>
            <a:normAutofit/>
          </a:bodyPr>
          <a:lstStyle/>
          <a:p>
            <a:r>
              <a:rPr lang="en-US" dirty="0" smtClean="0">
                <a:solidFill>
                  <a:schemeClr val="tx1"/>
                </a:solidFill>
              </a:rPr>
              <a:t>God dare not ask His people to do His          work without giving them the ability to do it.</a:t>
            </a:r>
          </a:p>
          <a:p>
            <a:r>
              <a:rPr lang="en-US" dirty="0" smtClean="0">
                <a:solidFill>
                  <a:schemeClr val="tx1"/>
                </a:solidFill>
              </a:rPr>
              <a:t>Apart from the Holy Spirit, no one can do the work of ministry as God wants them to.  </a:t>
            </a:r>
          </a:p>
          <a:p>
            <a:r>
              <a:rPr lang="en-US" dirty="0" smtClean="0">
                <a:solidFill>
                  <a:schemeClr val="tx1"/>
                </a:solidFill>
              </a:rPr>
              <a:t>Without the power of the Holy Spirit, the message of the Gospel rests in man’s wisdom.</a:t>
            </a:r>
          </a:p>
          <a:p>
            <a:r>
              <a:rPr lang="en-US" dirty="0" smtClean="0">
                <a:solidFill>
                  <a:schemeClr val="tx1"/>
                </a:solidFill>
              </a:rPr>
              <a:t>Without the power of the Holy Spirit, the church would have only a form of godliness without the power.</a:t>
            </a:r>
          </a:p>
          <a:p>
            <a:endParaRPr lang="en-US" dirty="0"/>
          </a:p>
        </p:txBody>
      </p:sp>
      <p:pic>
        <p:nvPicPr>
          <p:cNvPr id="6147" name="Picture 3" descr="C:\Users\OTIS\AppData\Local\Microsoft\Windows\Temporary Internet Files\Content.IE5\6P4MJX54\MC900070852[1].wmf"/>
          <p:cNvPicPr>
            <a:picLocks noChangeAspect="1" noChangeArrowheads="1"/>
          </p:cNvPicPr>
          <p:nvPr/>
        </p:nvPicPr>
        <p:blipFill>
          <a:blip r:embed="rId3" cstate="print"/>
          <a:srcRect/>
          <a:stretch>
            <a:fillRect/>
          </a:stretch>
        </p:blipFill>
        <p:spPr bwMode="auto">
          <a:xfrm>
            <a:off x="7315200" y="381000"/>
            <a:ext cx="1634150" cy="1975164"/>
          </a:xfrm>
          <a:prstGeom prst="rect">
            <a:avLst/>
          </a:prstGeom>
          <a:noFill/>
        </p:spPr>
      </p:pic>
      <p:sp>
        <p:nvSpPr>
          <p:cNvPr id="2" name="Title 1"/>
          <p:cNvSpPr>
            <a:spLocks noGrp="1"/>
          </p:cNvSpPr>
          <p:nvPr>
            <p:ph type="title"/>
          </p:nvPr>
        </p:nvSpPr>
        <p:spPr>
          <a:xfrm>
            <a:off x="0" y="228600"/>
            <a:ext cx="7467600" cy="1143000"/>
          </a:xfrm>
        </p:spPr>
        <p:txBody>
          <a:bodyPr>
            <a:normAutofit/>
          </a:bodyPr>
          <a:lstStyle/>
          <a:p>
            <a:r>
              <a:rPr lang="en-US" dirty="0" smtClean="0"/>
              <a:t>Those God Calls, He empowers</a:t>
            </a:r>
            <a:endParaRPr lang="en-US" dirty="0"/>
          </a:p>
        </p:txBody>
      </p:sp>
    </p:spTree>
  </p:cSld>
  <p:clrMapOvr>
    <a:masterClrMapping/>
  </p:clrMapOvr>
  <p:transition spd="med">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normAutofit/>
          </a:bodyPr>
          <a:lstStyle/>
          <a:p>
            <a:r>
              <a:rPr lang="en-US" sz="3600" b="1" dirty="0" smtClean="0"/>
              <a:t>“And my speech and my preaching was not with enticing words of man's wisdom, but in demonstration of the Spirit and of power: That your faith should not stand in the wisdom of men, but in the power of God.” (1 Cor. 2:4, 5</a:t>
            </a:r>
            <a:r>
              <a:rPr lang="en-US" sz="3600" dirty="0" smtClean="0"/>
              <a:t>) </a:t>
            </a:r>
            <a:endParaRPr lang="en-US" sz="3600" dirty="0"/>
          </a:p>
        </p:txBody>
      </p:sp>
      <p:sp>
        <p:nvSpPr>
          <p:cNvPr id="2" name="Title 1"/>
          <p:cNvSpPr>
            <a:spLocks noGrp="1"/>
          </p:cNvSpPr>
          <p:nvPr>
            <p:ph type="title"/>
          </p:nvPr>
        </p:nvSpPr>
        <p:spPr>
          <a:xfrm>
            <a:off x="0" y="381000"/>
            <a:ext cx="8153400" cy="1143000"/>
          </a:xfrm>
        </p:spPr>
        <p:txBody>
          <a:bodyPr>
            <a:normAutofit fontScale="90000"/>
          </a:bodyPr>
          <a:lstStyle/>
          <a:p>
            <a:r>
              <a:rPr lang="en-US" dirty="0" smtClean="0"/>
              <a:t>With the Holy Spirit, we can make a difference.</a:t>
            </a:r>
            <a:br>
              <a:rPr lang="en-US" dirty="0" smtClean="0"/>
            </a:br>
            <a:endParaRPr lang="en-US" dirty="0"/>
          </a:p>
        </p:txBody>
      </p:sp>
      <p:pic>
        <p:nvPicPr>
          <p:cNvPr id="8202" name="Picture 10" descr="C:\Users\OTIS\AppData\Local\Microsoft\Windows\Temporary Internet Files\Content.IE5\RHW0I9DL\MC900104586[1].wmf"/>
          <p:cNvPicPr>
            <a:picLocks noChangeAspect="1" noChangeArrowheads="1"/>
          </p:cNvPicPr>
          <p:nvPr/>
        </p:nvPicPr>
        <p:blipFill>
          <a:blip r:embed="rId2" cstate="print"/>
          <a:srcRect/>
          <a:stretch>
            <a:fillRect/>
          </a:stretch>
        </p:blipFill>
        <p:spPr bwMode="auto">
          <a:xfrm>
            <a:off x="381000" y="4876800"/>
            <a:ext cx="1826971" cy="1824228"/>
          </a:xfrm>
          <a:prstGeom prst="rect">
            <a:avLst/>
          </a:prstGeom>
          <a:noFill/>
        </p:spPr>
      </p:pic>
      <p:pic>
        <p:nvPicPr>
          <p:cNvPr id="8203" name="Picture 11" descr="C:\Users\OTIS\AppData\Local\Microsoft\Windows\Temporary Internet Files\Content.IE5\GOI262YI\MC900441501[1].png"/>
          <p:cNvPicPr>
            <a:picLocks noChangeAspect="1" noChangeArrowheads="1"/>
          </p:cNvPicPr>
          <p:nvPr/>
        </p:nvPicPr>
        <p:blipFill>
          <a:blip r:embed="rId3" cstate="print"/>
          <a:srcRect/>
          <a:stretch>
            <a:fillRect/>
          </a:stretch>
        </p:blipFill>
        <p:spPr bwMode="auto">
          <a:xfrm>
            <a:off x="6096000" y="4800600"/>
            <a:ext cx="1828572" cy="1828572"/>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498"/>
            <a:ext cx="9525000" cy="2209800"/>
          </a:xfrm>
        </p:spPr>
        <p:txBody>
          <a:bodyPr>
            <a:normAutofit/>
          </a:bodyPr>
          <a:lstStyle/>
          <a:p>
            <a:r>
              <a:rPr lang="en-US" dirty="0" smtClean="0"/>
              <a:t>The Holy Spirit empowers Christians                   and equips them to make a difference! </a:t>
            </a:r>
            <a:endParaRPr lang="en-US" dirty="0"/>
          </a:p>
        </p:txBody>
      </p:sp>
      <p:sp>
        <p:nvSpPr>
          <p:cNvPr id="3" name="Content Placeholder 2"/>
          <p:cNvSpPr>
            <a:spLocks noGrp="1"/>
          </p:cNvSpPr>
          <p:nvPr>
            <p:ph idx="1"/>
          </p:nvPr>
        </p:nvSpPr>
        <p:spPr>
          <a:xfrm>
            <a:off x="381000" y="2133600"/>
            <a:ext cx="8458200" cy="4525963"/>
          </a:xfrm>
          <a:solidFill>
            <a:schemeClr val="bg1"/>
          </a:solidFill>
        </p:spPr>
        <p:txBody>
          <a:bodyPr>
            <a:normAutofit lnSpcReduction="10000"/>
          </a:bodyPr>
          <a:lstStyle/>
          <a:p>
            <a:pPr algn="just">
              <a:buNone/>
            </a:pPr>
            <a:r>
              <a:rPr lang="en-US" dirty="0" smtClean="0"/>
              <a:t>   </a:t>
            </a:r>
            <a:r>
              <a:rPr lang="en-US" dirty="0" smtClean="0">
                <a:solidFill>
                  <a:schemeClr val="tx1"/>
                </a:solidFill>
              </a:rPr>
              <a:t>“And when the day of Pentecost was fully come, they were all with one accord in one place. And suddenly there came a sound from heaven as of a rushing mighty wind, and it filled all the house where they were sitting. And there appeared unto them cloven tongues like as of fire, and it sat upon each of them. And they were all filled with the Holy Ghost, and began to speak with other tongues, as the Spirit gave them utterance.”              Acts 2:1-4</a:t>
            </a:r>
            <a:endParaRPr lang="en-US" dirty="0">
              <a:solidFill>
                <a:schemeClr val="tx1"/>
              </a:solidFill>
            </a:endParaRPr>
          </a:p>
        </p:txBody>
      </p:sp>
    </p:spTree>
  </p:cSld>
  <p:clrMapOvr>
    <a:masterClrMapping/>
  </p:clrMapOvr>
  <p:transition spd="med">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5" descr="C:\Users\OTIS\AppData\Local\Microsoft\Windows\Temporary Internet Files\Content.IE5\S7E9TMM9\MM900236357[1].gif"/>
          <p:cNvPicPr>
            <a:picLocks noChangeAspect="1" noChangeArrowheads="1" noCrop="1"/>
          </p:cNvPicPr>
          <p:nvPr/>
        </p:nvPicPr>
        <p:blipFill>
          <a:blip r:embed="rId2" cstate="print"/>
          <a:srcRect/>
          <a:stretch>
            <a:fillRect/>
          </a:stretch>
        </p:blipFill>
        <p:spPr bwMode="auto">
          <a:xfrm>
            <a:off x="6248400" y="4267200"/>
            <a:ext cx="1566863" cy="2133600"/>
          </a:xfrm>
          <a:prstGeom prst="rect">
            <a:avLst/>
          </a:prstGeom>
          <a:noFill/>
        </p:spPr>
      </p:pic>
      <p:pic>
        <p:nvPicPr>
          <p:cNvPr id="9223" name="Picture 7" descr="C:\Users\OTIS\AppData\Local\Microsoft\Windows\Temporary Internet Files\Content.IE5\6P4MJX54\MC900411051[1].wmf"/>
          <p:cNvPicPr>
            <a:picLocks noChangeAspect="1" noChangeArrowheads="1"/>
          </p:cNvPicPr>
          <p:nvPr/>
        </p:nvPicPr>
        <p:blipFill>
          <a:blip r:embed="rId3" cstate="print"/>
          <a:srcRect/>
          <a:stretch>
            <a:fillRect/>
          </a:stretch>
        </p:blipFill>
        <p:spPr bwMode="auto">
          <a:xfrm>
            <a:off x="6750867" y="152400"/>
            <a:ext cx="2393133" cy="2524855"/>
          </a:xfrm>
          <a:prstGeom prst="rect">
            <a:avLst/>
          </a:prstGeom>
          <a:noFill/>
        </p:spPr>
      </p:pic>
      <p:sp>
        <p:nvSpPr>
          <p:cNvPr id="3" name="Content Placeholder 2"/>
          <p:cNvSpPr>
            <a:spLocks noGrp="1"/>
          </p:cNvSpPr>
          <p:nvPr>
            <p:ph idx="1"/>
          </p:nvPr>
        </p:nvSpPr>
        <p:spPr/>
        <p:txBody>
          <a:bodyPr>
            <a:normAutofit fontScale="92500" lnSpcReduction="10000"/>
          </a:bodyPr>
          <a:lstStyle/>
          <a:p>
            <a:r>
              <a:rPr lang="en-US" dirty="0" smtClean="0"/>
              <a:t>Fire is the symbol of transformation! </a:t>
            </a:r>
          </a:p>
          <a:p>
            <a:r>
              <a:rPr lang="en-US" dirty="0" smtClean="0"/>
              <a:t>Fire changes whatever it touches!</a:t>
            </a:r>
          </a:p>
          <a:p>
            <a:r>
              <a:rPr lang="en-US" dirty="0" smtClean="0"/>
              <a:t>Fire transformed the disciples into a fearless, united, spirit-filled group of messengers called the Church.</a:t>
            </a:r>
          </a:p>
          <a:p>
            <a:r>
              <a:rPr lang="en-US" dirty="0" smtClean="0"/>
              <a:t>Fire of God’s Spirit to weld this group into one united force that confronted the Roman government, the Jewish religion and society, and the pagan religions of the world; and won the victory.</a:t>
            </a:r>
            <a:endParaRPr lang="en-US" dirty="0"/>
          </a:p>
        </p:txBody>
      </p:sp>
      <p:pic>
        <p:nvPicPr>
          <p:cNvPr id="9222" name="Picture 6" descr="C:\Users\OTIS\AppData\Local\Microsoft\Windows\Temporary Internet Files\Content.IE5\S7E9TMM9\MM900236357[1].gif"/>
          <p:cNvPicPr>
            <a:picLocks noChangeAspect="1" noChangeArrowheads="1" noCrop="1"/>
          </p:cNvPicPr>
          <p:nvPr/>
        </p:nvPicPr>
        <p:blipFill>
          <a:blip r:embed="rId2" cstate="print"/>
          <a:srcRect/>
          <a:stretch>
            <a:fillRect/>
          </a:stretch>
        </p:blipFill>
        <p:spPr bwMode="auto">
          <a:xfrm>
            <a:off x="152400" y="4953000"/>
            <a:ext cx="838200" cy="1141379"/>
          </a:xfrm>
          <a:prstGeom prst="rect">
            <a:avLst/>
          </a:prstGeom>
          <a:noFill/>
        </p:spPr>
      </p:pic>
      <p:sp>
        <p:nvSpPr>
          <p:cNvPr id="2" name="Title 1"/>
          <p:cNvSpPr>
            <a:spLocks noGrp="1"/>
          </p:cNvSpPr>
          <p:nvPr>
            <p:ph type="title"/>
          </p:nvPr>
        </p:nvSpPr>
        <p:spPr/>
        <p:txBody>
          <a:bodyPr/>
          <a:lstStyle/>
          <a:p>
            <a:r>
              <a:rPr lang="en-US" dirty="0" smtClean="0"/>
              <a:t>Fire is a Symbol of the Spirit</a:t>
            </a:r>
            <a:endParaRPr lang="en-US" dirty="0"/>
          </a:p>
        </p:txBody>
      </p:sp>
    </p:spTree>
  </p:cSld>
  <p:clrMapOvr>
    <a:masterClrMapping/>
  </p:clrMapOvr>
  <p:transition spd="med">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0"/>
            <a:ext cx="7772400" cy="1470025"/>
          </a:xfrm>
        </p:spPr>
        <p:txBody>
          <a:bodyPr/>
          <a:lstStyle/>
          <a:p>
            <a:r>
              <a:rPr lang="en-US" dirty="0" smtClean="0"/>
              <a:t>In the Old Testament… </a:t>
            </a:r>
            <a:endParaRPr lang="en-US" dirty="0"/>
          </a:p>
        </p:txBody>
      </p:sp>
      <p:sp>
        <p:nvSpPr>
          <p:cNvPr id="3" name="Subtitle 2"/>
          <p:cNvSpPr>
            <a:spLocks noGrp="1"/>
          </p:cNvSpPr>
          <p:nvPr>
            <p:ph type="subTitle" idx="1"/>
          </p:nvPr>
        </p:nvSpPr>
        <p:spPr>
          <a:xfrm>
            <a:off x="457200" y="1665216"/>
            <a:ext cx="8305800" cy="3993853"/>
          </a:xfrm>
          <a:solidFill>
            <a:schemeClr val="bg1"/>
          </a:solidFill>
        </p:spPr>
        <p:txBody>
          <a:bodyPr>
            <a:noAutofit/>
          </a:bodyPr>
          <a:lstStyle/>
          <a:p>
            <a:r>
              <a:rPr lang="en-US" sz="3600" dirty="0" smtClean="0">
                <a:solidFill>
                  <a:schemeClr val="tx1"/>
                </a:solidFill>
              </a:rPr>
              <a:t>God Answered by fire…</a:t>
            </a:r>
          </a:p>
          <a:p>
            <a:r>
              <a:rPr lang="en-US" sz="3600" dirty="0" smtClean="0">
                <a:solidFill>
                  <a:schemeClr val="tx1"/>
                </a:solidFill>
              </a:rPr>
              <a:t>In Moses’ burning bush</a:t>
            </a:r>
          </a:p>
          <a:p>
            <a:r>
              <a:rPr lang="en-US" sz="3600" dirty="0" smtClean="0">
                <a:solidFill>
                  <a:schemeClr val="tx1"/>
                </a:solidFill>
              </a:rPr>
              <a:t>On Mt. Sinai to Israel</a:t>
            </a:r>
          </a:p>
          <a:p>
            <a:r>
              <a:rPr lang="en-US" sz="3600" dirty="0" smtClean="0">
                <a:solidFill>
                  <a:schemeClr val="tx1"/>
                </a:solidFill>
              </a:rPr>
              <a:t>During the Dedication of the Temple</a:t>
            </a:r>
          </a:p>
          <a:p>
            <a:r>
              <a:rPr lang="en-US" sz="3600" dirty="0" smtClean="0">
                <a:solidFill>
                  <a:schemeClr val="tx1"/>
                </a:solidFill>
              </a:rPr>
              <a:t>In Response to Elijah’s Prayer and many other places!</a:t>
            </a:r>
            <a:r>
              <a:rPr lang="en-US" sz="3600" dirty="0" smtClean="0"/>
              <a:t> </a:t>
            </a:r>
          </a:p>
          <a:p>
            <a:endParaRPr lang="en-US" sz="3600" dirty="0"/>
          </a:p>
        </p:txBody>
      </p:sp>
      <p:pic>
        <p:nvPicPr>
          <p:cNvPr id="10242" name="Picture 2" descr="C:\Users\OTIS\AppData\Local\Microsoft\Windows\Temporary Internet Files\Content.IE5\S7E9TMM9\MM900236357[1].gif"/>
          <p:cNvPicPr>
            <a:picLocks noChangeAspect="1" noChangeArrowheads="1" noCrop="1"/>
          </p:cNvPicPr>
          <p:nvPr/>
        </p:nvPicPr>
        <p:blipFill>
          <a:blip r:embed="rId2" cstate="print"/>
          <a:srcRect/>
          <a:stretch>
            <a:fillRect/>
          </a:stretch>
        </p:blipFill>
        <p:spPr bwMode="auto">
          <a:xfrm>
            <a:off x="-152400" y="0"/>
            <a:ext cx="2362200" cy="3216612"/>
          </a:xfrm>
          <a:prstGeom prst="rect">
            <a:avLst/>
          </a:prstGeom>
          <a:noFill/>
        </p:spPr>
      </p:pic>
      <p:pic>
        <p:nvPicPr>
          <p:cNvPr id="10245" name="Picture 5" descr="C:\Users\OTIS\AppData\Local\Microsoft\Windows\Temporary Internet Files\Content.IE5\6P4MJX54\MC900036552[1].wmf"/>
          <p:cNvPicPr>
            <a:picLocks noChangeAspect="1" noChangeArrowheads="1"/>
          </p:cNvPicPr>
          <p:nvPr/>
        </p:nvPicPr>
        <p:blipFill>
          <a:blip r:embed="rId3" cstate="print"/>
          <a:srcRect/>
          <a:stretch>
            <a:fillRect/>
          </a:stretch>
        </p:blipFill>
        <p:spPr bwMode="auto">
          <a:xfrm>
            <a:off x="7106717" y="1600200"/>
            <a:ext cx="2037283" cy="1585570"/>
          </a:xfrm>
          <a:prstGeom prst="rect">
            <a:avLst/>
          </a:prstGeom>
          <a:noFill/>
        </p:spPr>
      </p:pic>
      <p:pic>
        <p:nvPicPr>
          <p:cNvPr id="10246" name="Picture 6" descr="C:\Users\OTIS\AppData\Local\Microsoft\Windows\Temporary Internet Files\Content.IE5\6P4MJX54\MC900039440[1].wmf"/>
          <p:cNvPicPr>
            <a:picLocks noChangeAspect="1" noChangeArrowheads="1"/>
          </p:cNvPicPr>
          <p:nvPr/>
        </p:nvPicPr>
        <p:blipFill>
          <a:blip r:embed="rId4" cstate="print"/>
          <a:srcRect/>
          <a:stretch>
            <a:fillRect/>
          </a:stretch>
        </p:blipFill>
        <p:spPr bwMode="auto">
          <a:xfrm>
            <a:off x="533400" y="4648200"/>
            <a:ext cx="2191817" cy="2021738"/>
          </a:xfrm>
          <a:prstGeom prst="rect">
            <a:avLst/>
          </a:prstGeom>
          <a:noFill/>
        </p:spPr>
      </p:pic>
      <p:pic>
        <p:nvPicPr>
          <p:cNvPr id="10244" name="Picture 4" descr="C:\Users\OTIS\AppData\Local\Microsoft\Windows\Temporary Internet Files\Content.IE5\S7E9TMM9\MM900236357[1].gif"/>
          <p:cNvPicPr>
            <a:picLocks noChangeAspect="1" noChangeArrowheads="1" noCrop="1"/>
          </p:cNvPicPr>
          <p:nvPr/>
        </p:nvPicPr>
        <p:blipFill>
          <a:blip r:embed="rId2" cstate="print"/>
          <a:srcRect/>
          <a:stretch>
            <a:fillRect/>
          </a:stretch>
        </p:blipFill>
        <p:spPr bwMode="auto">
          <a:xfrm>
            <a:off x="5943600" y="4572000"/>
            <a:ext cx="2133600" cy="2044106"/>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467600" cy="1143000"/>
          </a:xfrm>
        </p:spPr>
        <p:txBody>
          <a:bodyPr>
            <a:normAutofit fontScale="90000"/>
          </a:bodyPr>
          <a:lstStyle/>
          <a:p>
            <a:r>
              <a:rPr lang="en-US" dirty="0" smtClean="0"/>
              <a:t>    We believers are the     "temple" of the Holy Spirit</a:t>
            </a:r>
            <a:endParaRPr lang="en-US" dirty="0"/>
          </a:p>
        </p:txBody>
      </p:sp>
      <p:sp>
        <p:nvSpPr>
          <p:cNvPr id="3" name="Content Placeholder 2"/>
          <p:cNvSpPr>
            <a:spLocks noGrp="1"/>
          </p:cNvSpPr>
          <p:nvPr>
            <p:ph idx="1"/>
          </p:nvPr>
        </p:nvSpPr>
        <p:spPr>
          <a:xfrm>
            <a:off x="533400" y="1822504"/>
            <a:ext cx="8229600" cy="4525963"/>
          </a:xfrm>
          <a:solidFill>
            <a:schemeClr val="bg1"/>
          </a:solidFill>
        </p:spPr>
        <p:txBody>
          <a:bodyPr>
            <a:normAutofit fontScale="92500" lnSpcReduction="20000"/>
          </a:bodyPr>
          <a:lstStyle/>
          <a:p>
            <a:r>
              <a:rPr lang="en-US" dirty="0" smtClean="0">
                <a:solidFill>
                  <a:schemeClr val="tx1"/>
                </a:solidFill>
              </a:rPr>
              <a:t>The Church is now the dwelling place of God’s Holy Spirit.</a:t>
            </a:r>
          </a:p>
          <a:p>
            <a:r>
              <a:rPr lang="en-US" dirty="0" smtClean="0">
                <a:solidFill>
                  <a:schemeClr val="tx1"/>
                </a:solidFill>
              </a:rPr>
              <a:t>The individual believing human heart as His dwelling place.</a:t>
            </a:r>
          </a:p>
          <a:p>
            <a:endParaRPr lang="en-US" dirty="0" smtClean="0">
              <a:solidFill>
                <a:schemeClr val="tx1"/>
              </a:solidFill>
            </a:endParaRPr>
          </a:p>
          <a:p>
            <a:pPr>
              <a:buNone/>
            </a:pPr>
            <a:r>
              <a:rPr lang="en-US" dirty="0" smtClean="0">
                <a:solidFill>
                  <a:schemeClr val="tx1"/>
                </a:solidFill>
              </a:rPr>
              <a:t>   “What? Know ye not that </a:t>
            </a:r>
            <a:r>
              <a:rPr lang="en-US" b="1" dirty="0" smtClean="0">
                <a:solidFill>
                  <a:schemeClr val="tx1"/>
                </a:solidFill>
              </a:rPr>
              <a:t>your body is the temple </a:t>
            </a:r>
            <a:r>
              <a:rPr lang="en-US" dirty="0" smtClean="0">
                <a:solidFill>
                  <a:schemeClr val="tx1"/>
                </a:solidFill>
              </a:rPr>
              <a:t>of the Holy Ghost which is in you, which ye have of God, and ye are not your own?  For ye are bought with a price: therefore glorify God in your body, and in your spirit, which are God's.”                             1 Cor. 6:19, 20</a:t>
            </a:r>
            <a:endParaRPr lang="en-US" dirty="0">
              <a:solidFill>
                <a:schemeClr val="tx1"/>
              </a:solidFill>
            </a:endParaRPr>
          </a:p>
        </p:txBody>
      </p:sp>
      <p:pic>
        <p:nvPicPr>
          <p:cNvPr id="11266" name="Picture 2" descr="C:\Users\OTIS\AppData\Local\Microsoft\Windows\Temporary Internet Files\Content.IE5\GOI262YI\MC900048038[2].wmf"/>
          <p:cNvPicPr>
            <a:picLocks noChangeAspect="1" noChangeArrowheads="1"/>
          </p:cNvPicPr>
          <p:nvPr/>
        </p:nvPicPr>
        <p:blipFill>
          <a:blip r:embed="rId2" cstate="print"/>
          <a:srcRect/>
          <a:stretch>
            <a:fillRect/>
          </a:stretch>
        </p:blipFill>
        <p:spPr bwMode="auto">
          <a:xfrm>
            <a:off x="7932420" y="1828800"/>
            <a:ext cx="1211580" cy="1934870"/>
          </a:xfrm>
          <a:prstGeom prst="rect">
            <a:avLst/>
          </a:prstGeom>
          <a:noFill/>
        </p:spPr>
      </p:pic>
      <p:pic>
        <p:nvPicPr>
          <p:cNvPr id="11268" name="Picture 4" descr="C:\Users\OTIS\AppData\Local\Microsoft\Windows\Temporary Internet Files\Content.IE5\RHW0I9DL\MC900335496[1].wmf"/>
          <p:cNvPicPr>
            <a:picLocks noChangeAspect="1" noChangeArrowheads="1"/>
          </p:cNvPicPr>
          <p:nvPr/>
        </p:nvPicPr>
        <p:blipFill>
          <a:blip r:embed="rId3" cstate="print"/>
          <a:srcRect/>
          <a:stretch>
            <a:fillRect/>
          </a:stretch>
        </p:blipFill>
        <p:spPr bwMode="auto">
          <a:xfrm>
            <a:off x="0" y="100584"/>
            <a:ext cx="1814170" cy="1627632"/>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Answered This Prayer!</a:t>
            </a:r>
            <a:endParaRPr lang="en-US" dirty="0"/>
          </a:p>
        </p:txBody>
      </p:sp>
      <p:sp>
        <p:nvSpPr>
          <p:cNvPr id="3" name="Content Placeholder 2"/>
          <p:cNvSpPr>
            <a:spLocks noGrp="1"/>
          </p:cNvSpPr>
          <p:nvPr>
            <p:ph idx="1"/>
          </p:nvPr>
        </p:nvSpPr>
        <p:spPr/>
        <p:txBody>
          <a:bodyPr/>
          <a:lstStyle/>
          <a:p>
            <a:r>
              <a:rPr lang="en-US" dirty="0" smtClean="0"/>
              <a:t>John 14:16, 17 “And I will pray the Father, and he shall give you another Comforter, that he may abide with you forever;  Even the Spirit of truth; whom the world cannot receive, because it </a:t>
            </a:r>
            <a:r>
              <a:rPr lang="en-US" dirty="0" err="1" smtClean="0"/>
              <a:t>seeth</a:t>
            </a:r>
            <a:r>
              <a:rPr lang="en-US" dirty="0" smtClean="0"/>
              <a:t> him not, neither </a:t>
            </a:r>
            <a:r>
              <a:rPr lang="en-US" dirty="0" err="1" smtClean="0"/>
              <a:t>knoweth</a:t>
            </a:r>
            <a:r>
              <a:rPr lang="en-US" dirty="0" smtClean="0"/>
              <a:t> him: but ye know him; for he </a:t>
            </a:r>
            <a:r>
              <a:rPr lang="en-US" dirty="0" err="1" smtClean="0"/>
              <a:t>dwelleth</a:t>
            </a:r>
            <a:r>
              <a:rPr lang="en-US" dirty="0" smtClean="0"/>
              <a:t> with you, and shall be in you.” </a:t>
            </a:r>
          </a:p>
          <a:p>
            <a:endParaRPr lang="en-US" dirty="0"/>
          </a:p>
        </p:txBody>
      </p:sp>
      <p:pic>
        <p:nvPicPr>
          <p:cNvPr id="12291" name="Picture 3" descr="C:\Users\OTIS\AppData\Local\Microsoft\Windows\Temporary Internet Files\Content.IE5\S7E9TMM9\MC900057778[1].wmf"/>
          <p:cNvPicPr>
            <a:picLocks noChangeAspect="1" noChangeArrowheads="1"/>
          </p:cNvPicPr>
          <p:nvPr/>
        </p:nvPicPr>
        <p:blipFill>
          <a:blip r:embed="rId2" cstate="print"/>
          <a:srcRect/>
          <a:stretch>
            <a:fillRect/>
          </a:stretch>
        </p:blipFill>
        <p:spPr bwMode="auto">
          <a:xfrm>
            <a:off x="5791200" y="4648200"/>
            <a:ext cx="2209800" cy="2079245"/>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OTIS\AppData\Local\Microsoft\Windows\Temporary Internet Files\Content.IE5\S7E9TMM9\MC900059398[1].wmf"/>
          <p:cNvPicPr>
            <a:picLocks noChangeAspect="1" noChangeArrowheads="1"/>
          </p:cNvPicPr>
          <p:nvPr/>
        </p:nvPicPr>
        <p:blipFill>
          <a:blip r:embed="rId2" cstate="print"/>
          <a:srcRect/>
          <a:stretch>
            <a:fillRect/>
          </a:stretch>
        </p:blipFill>
        <p:spPr bwMode="auto">
          <a:xfrm>
            <a:off x="7388352" y="2667000"/>
            <a:ext cx="1755648" cy="1754734"/>
          </a:xfrm>
          <a:prstGeom prst="rect">
            <a:avLst/>
          </a:prstGeom>
          <a:noFill/>
        </p:spPr>
      </p:pic>
      <p:sp>
        <p:nvSpPr>
          <p:cNvPr id="2" name="Title 1"/>
          <p:cNvSpPr>
            <a:spLocks noGrp="1"/>
          </p:cNvSpPr>
          <p:nvPr>
            <p:ph type="title"/>
          </p:nvPr>
        </p:nvSpPr>
        <p:spPr/>
        <p:txBody>
          <a:bodyPr/>
          <a:lstStyle/>
          <a:p>
            <a:r>
              <a:rPr lang="en-US" dirty="0" smtClean="0"/>
              <a:t>We Have a Living Relationship</a:t>
            </a:r>
            <a:endParaRPr lang="en-US" dirty="0"/>
          </a:p>
        </p:txBody>
      </p:sp>
      <p:sp>
        <p:nvSpPr>
          <p:cNvPr id="3" name="Content Placeholder 2"/>
          <p:cNvSpPr>
            <a:spLocks noGrp="1"/>
          </p:cNvSpPr>
          <p:nvPr>
            <p:ph idx="1"/>
          </p:nvPr>
        </p:nvSpPr>
        <p:spPr>
          <a:xfrm>
            <a:off x="0" y="1600200"/>
            <a:ext cx="8229600" cy="4525963"/>
          </a:xfrm>
        </p:spPr>
        <p:txBody>
          <a:bodyPr>
            <a:normAutofit fontScale="92500" lnSpcReduction="20000"/>
          </a:bodyPr>
          <a:lstStyle/>
          <a:p>
            <a:r>
              <a:rPr lang="en-US" dirty="0" smtClean="0"/>
              <a:t>Yet I realize that unless I build upon and maintain that relationship, it can easily become cool, inactive or even come to a screeching halt. Sin and disobedience will hinder the Holy Spirit’s activity in my life.</a:t>
            </a:r>
          </a:p>
          <a:p>
            <a:endParaRPr lang="en-US" dirty="0" smtClean="0"/>
          </a:p>
          <a:p>
            <a:r>
              <a:rPr lang="en-US" dirty="0" smtClean="0"/>
              <a:t>Often, Christians neglect their spiritual maintenance, and though they were "clothed with power" and filled with the Spirit (Luke 24:49) they find themselves out of gas, trying to do God’s work without God’s power. (Standard Oil)</a:t>
            </a:r>
          </a:p>
          <a:p>
            <a:endParaRPr lang="en-US" dirty="0"/>
          </a:p>
        </p:txBody>
      </p:sp>
      <p:pic>
        <p:nvPicPr>
          <p:cNvPr id="13315" name="Picture 3" descr="C:\Users\OTIS\AppData\Local\Microsoft\Windows\Temporary Internet Files\Content.IE5\6P4MJX54\MC900384032[1].wmf"/>
          <p:cNvPicPr>
            <a:picLocks noChangeAspect="1" noChangeArrowheads="1"/>
          </p:cNvPicPr>
          <p:nvPr/>
        </p:nvPicPr>
        <p:blipFill>
          <a:blip r:embed="rId3" cstate="print"/>
          <a:srcRect/>
          <a:stretch>
            <a:fillRect/>
          </a:stretch>
        </p:blipFill>
        <p:spPr bwMode="auto">
          <a:xfrm>
            <a:off x="7162800" y="304800"/>
            <a:ext cx="1836115" cy="941832"/>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OTIS\AppData\Local\Microsoft\Windows\Temporary Internet Files\Content.IE5\S7E9TMM9\MM900041072[1].gif"/>
          <p:cNvPicPr>
            <a:picLocks noChangeAspect="1" noChangeArrowheads="1" noCrop="1"/>
          </p:cNvPicPr>
          <p:nvPr/>
        </p:nvPicPr>
        <p:blipFill>
          <a:blip r:embed="rId2" cstate="print"/>
          <a:srcRect/>
          <a:stretch>
            <a:fillRect/>
          </a:stretch>
        </p:blipFill>
        <p:spPr bwMode="auto">
          <a:xfrm>
            <a:off x="152400" y="2362200"/>
            <a:ext cx="1066800" cy="2110902"/>
          </a:xfrm>
          <a:prstGeom prst="rect">
            <a:avLst/>
          </a:prstGeom>
          <a:noFill/>
        </p:spPr>
      </p:pic>
      <p:sp>
        <p:nvSpPr>
          <p:cNvPr id="2" name="Title 1"/>
          <p:cNvSpPr>
            <a:spLocks noGrp="1"/>
          </p:cNvSpPr>
          <p:nvPr>
            <p:ph type="title"/>
          </p:nvPr>
        </p:nvSpPr>
        <p:spPr/>
        <p:txBody>
          <a:bodyPr/>
          <a:lstStyle/>
          <a:p>
            <a:r>
              <a:rPr lang="en-US" dirty="0" smtClean="0"/>
              <a:t>Things to Remember</a:t>
            </a:r>
            <a:endParaRPr lang="en-US" dirty="0"/>
          </a:p>
        </p:txBody>
      </p:sp>
      <p:sp>
        <p:nvSpPr>
          <p:cNvPr id="3" name="Content Placeholder 2"/>
          <p:cNvSpPr>
            <a:spLocks noGrp="1"/>
          </p:cNvSpPr>
          <p:nvPr>
            <p:ph idx="1"/>
          </p:nvPr>
        </p:nvSpPr>
        <p:spPr>
          <a:xfrm>
            <a:off x="457200" y="1600200"/>
            <a:ext cx="8305800" cy="4800600"/>
          </a:xfrm>
        </p:spPr>
        <p:txBody>
          <a:bodyPr>
            <a:normAutofit fontScale="85000" lnSpcReduction="10000"/>
          </a:bodyPr>
          <a:lstStyle/>
          <a:p>
            <a:r>
              <a:rPr lang="en-US" dirty="0" smtClean="0"/>
              <a:t>In Leviticus 6:12, instructions were given to the priest that the fire that fell from God should never be permitted to go out. It was to be attended constantly around the clock so it would never go out. Thus, we must attend the fire of the Spirit of God in our lives, and never allow it to go out! </a:t>
            </a:r>
          </a:p>
          <a:p>
            <a:endParaRPr lang="en-US" dirty="0" smtClean="0"/>
          </a:p>
          <a:p>
            <a:r>
              <a:rPr lang="en-US" dirty="0" smtClean="0"/>
              <a:t>The Bible says, “Quench not the Spirit.” Do not put out the Spirit’s fire. Believers should walk in obedience, attend the means of grace, walk in the Spirit and flow in His gifts, cherishing his presence and constantly stir up the fire He has placed within them. </a:t>
            </a:r>
          </a:p>
          <a:p>
            <a:endParaRPr lang="en-US" dirty="0"/>
          </a:p>
        </p:txBody>
      </p:sp>
      <p:pic>
        <p:nvPicPr>
          <p:cNvPr id="15363" name="Picture 3" descr="C:\Users\OTIS\AppData\Local\Microsoft\Windows\Temporary Internet Files\Content.IE5\6P4MJX54\MC900351188[1].wmf"/>
          <p:cNvPicPr>
            <a:picLocks noChangeAspect="1" noChangeArrowheads="1"/>
          </p:cNvPicPr>
          <p:nvPr/>
        </p:nvPicPr>
        <p:blipFill>
          <a:blip r:embed="rId3" cstate="print"/>
          <a:srcRect/>
          <a:stretch>
            <a:fillRect/>
          </a:stretch>
        </p:blipFill>
        <p:spPr bwMode="auto">
          <a:xfrm>
            <a:off x="7010400" y="0"/>
            <a:ext cx="1504498" cy="1676400"/>
          </a:xfrm>
          <a:prstGeom prst="rect">
            <a:avLst/>
          </a:prstGeom>
          <a:noFill/>
        </p:spPr>
      </p:pic>
      <p:pic>
        <p:nvPicPr>
          <p:cNvPr id="15366" name="Picture 6" descr="C:\Users\OTIS\AppData\Local\Microsoft\Windows\Temporary Internet Files\Content.IE5\S7E9TMM9\MM900041072[1].gif"/>
          <p:cNvPicPr>
            <a:picLocks noChangeAspect="1" noChangeArrowheads="1" noCrop="1"/>
          </p:cNvPicPr>
          <p:nvPr/>
        </p:nvPicPr>
        <p:blipFill>
          <a:blip r:embed="rId2" cstate="print"/>
          <a:srcRect/>
          <a:stretch>
            <a:fillRect/>
          </a:stretch>
        </p:blipFill>
        <p:spPr bwMode="auto">
          <a:xfrm>
            <a:off x="7772400" y="2667000"/>
            <a:ext cx="1202075" cy="177546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685800"/>
            <a:ext cx="8686800" cy="5562600"/>
          </a:xfrm>
          <a:solidFill>
            <a:schemeClr val="bg1"/>
          </a:solidFill>
        </p:spPr>
        <p:txBody>
          <a:bodyPr>
            <a:normAutofit/>
          </a:bodyPr>
          <a:lstStyle/>
          <a:p>
            <a:r>
              <a:rPr lang="en-US" dirty="0" smtClean="0">
                <a:solidFill>
                  <a:schemeClr val="tx1"/>
                </a:solidFill>
              </a:rPr>
              <a:t>The only way we are going to make a difference in this world in these last days is by the Spirit of God.</a:t>
            </a:r>
          </a:p>
          <a:p>
            <a:endParaRPr lang="en-US" dirty="0" smtClean="0">
              <a:solidFill>
                <a:schemeClr val="tx1"/>
              </a:solidFill>
            </a:endParaRPr>
          </a:p>
          <a:p>
            <a:r>
              <a:rPr lang="en-US" dirty="0" smtClean="0">
                <a:solidFill>
                  <a:schemeClr val="tx1"/>
                </a:solidFill>
              </a:rPr>
              <a:t> “Then he answered and </a:t>
            </a:r>
            <a:r>
              <a:rPr lang="en-US" dirty="0" err="1" smtClean="0">
                <a:solidFill>
                  <a:schemeClr val="tx1"/>
                </a:solidFill>
              </a:rPr>
              <a:t>spake</a:t>
            </a:r>
            <a:r>
              <a:rPr lang="en-US" dirty="0" smtClean="0">
                <a:solidFill>
                  <a:schemeClr val="tx1"/>
                </a:solidFill>
              </a:rPr>
              <a:t> unto me, saying, this is the word of the LORD unto </a:t>
            </a:r>
            <a:r>
              <a:rPr lang="en-US" dirty="0" err="1" smtClean="0">
                <a:solidFill>
                  <a:schemeClr val="tx1"/>
                </a:solidFill>
              </a:rPr>
              <a:t>Zerubbabel</a:t>
            </a:r>
            <a:r>
              <a:rPr lang="en-US" dirty="0" smtClean="0">
                <a:solidFill>
                  <a:schemeClr val="tx1"/>
                </a:solidFill>
              </a:rPr>
              <a:t>, saying, Not by might, nor by power, but by my spirit, </a:t>
            </a:r>
            <a:r>
              <a:rPr lang="en-US" dirty="0" err="1" smtClean="0">
                <a:solidFill>
                  <a:schemeClr val="tx1"/>
                </a:solidFill>
              </a:rPr>
              <a:t>saith</a:t>
            </a:r>
            <a:r>
              <a:rPr lang="en-US" dirty="0" smtClean="0">
                <a:solidFill>
                  <a:schemeClr val="tx1"/>
                </a:solidFill>
              </a:rPr>
              <a:t> the LORD of hosts.” (Zech. 4:6)</a:t>
            </a:r>
          </a:p>
          <a:p>
            <a:endParaRPr lang="en-US" dirty="0" smtClean="0">
              <a:solidFill>
                <a:schemeClr val="tx1"/>
              </a:solidFill>
            </a:endParaRPr>
          </a:p>
          <a:p>
            <a:r>
              <a:rPr lang="en-US" dirty="0" smtClean="0">
                <a:solidFill>
                  <a:schemeClr val="tx1"/>
                </a:solidFill>
              </a:rPr>
              <a:t>Eph 5:18 And be not drunk with wine, wherein is excess; but be filled with the Spirit;</a:t>
            </a:r>
            <a:endParaRPr lang="en-US" dirty="0">
              <a:solidFill>
                <a:schemeClr val="tx1"/>
              </a:solidFill>
            </a:endParaRPr>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Introductory Verses</a:t>
            </a:r>
            <a:endParaRPr lang="en-US" dirty="0"/>
          </a:p>
        </p:txBody>
      </p:sp>
      <p:sp>
        <p:nvSpPr>
          <p:cNvPr id="3" name="Content Placeholder 2"/>
          <p:cNvSpPr>
            <a:spLocks noGrp="1"/>
          </p:cNvSpPr>
          <p:nvPr>
            <p:ph idx="1"/>
          </p:nvPr>
        </p:nvSpPr>
        <p:spPr>
          <a:solidFill>
            <a:schemeClr val="bg1"/>
          </a:solidFill>
        </p:spPr>
        <p:txBody>
          <a:bodyPr>
            <a:normAutofit fontScale="92500" lnSpcReduction="10000"/>
          </a:bodyPr>
          <a:lstStyle/>
          <a:p>
            <a:r>
              <a:rPr lang="en-US" b="1" dirty="0" smtClean="0">
                <a:solidFill>
                  <a:schemeClr val="tx1"/>
                </a:solidFill>
              </a:rPr>
              <a:t>Acts</a:t>
            </a:r>
            <a:r>
              <a:rPr lang="en-US" dirty="0" smtClean="0">
                <a:solidFill>
                  <a:schemeClr val="tx1"/>
                </a:solidFill>
              </a:rPr>
              <a:t> 1:4 “</a:t>
            </a:r>
            <a:r>
              <a:rPr lang="en-US" b="1" dirty="0" smtClean="0">
                <a:solidFill>
                  <a:schemeClr val="tx1"/>
                </a:solidFill>
              </a:rPr>
              <a:t>And, being assembled together with them, commanded them that they should not depart from Jerusalem, but wait for the promise of the Father, which, </a:t>
            </a:r>
            <a:r>
              <a:rPr lang="en-US" b="1" dirty="0" err="1" smtClean="0">
                <a:solidFill>
                  <a:schemeClr val="tx1"/>
                </a:solidFill>
              </a:rPr>
              <a:t>saith</a:t>
            </a:r>
            <a:r>
              <a:rPr lang="en-US" b="1" dirty="0" smtClean="0">
                <a:solidFill>
                  <a:schemeClr val="tx1"/>
                </a:solidFill>
              </a:rPr>
              <a:t> he, ye have heard of me.”</a:t>
            </a:r>
          </a:p>
          <a:p>
            <a:r>
              <a:rPr lang="en-US" b="1" dirty="0" smtClean="0">
                <a:solidFill>
                  <a:schemeClr val="tx1"/>
                </a:solidFill>
              </a:rPr>
              <a:t>Acts 1:8 “But ye shall receive power, after that the Holy Ghost is come upon you: and ye shall be witnesses unto me both in Jerusalem, and in all Judaea, and in Samaria, and unto the uttermost part of the earth.”</a:t>
            </a:r>
          </a:p>
          <a:p>
            <a:endParaRPr lang="en-US" dirty="0"/>
          </a:p>
        </p:txBody>
      </p:sp>
      <p:pic>
        <p:nvPicPr>
          <p:cNvPr id="16386" name="Picture 2" descr="C:\Users\OTIS\AppData\Local\Microsoft\Windows\Temporary Internet Files\Content.IE5\RHW0I9DL\MM900283884[1].gif"/>
          <p:cNvPicPr>
            <a:picLocks noChangeAspect="1" noChangeArrowheads="1" noCrop="1"/>
          </p:cNvPicPr>
          <p:nvPr/>
        </p:nvPicPr>
        <p:blipFill>
          <a:blip r:embed="rId2" cstate="print"/>
          <a:srcRect/>
          <a:stretch>
            <a:fillRect/>
          </a:stretch>
        </p:blipFill>
        <p:spPr bwMode="auto">
          <a:xfrm>
            <a:off x="5257800" y="5486400"/>
            <a:ext cx="1371600" cy="1120140"/>
          </a:xfrm>
          <a:prstGeom prst="rect">
            <a:avLst/>
          </a:prstGeom>
          <a:noFill/>
        </p:spPr>
      </p:pic>
      <p:pic>
        <p:nvPicPr>
          <p:cNvPr id="16387" name="Picture 3" descr="C:\Users\OTIS\AppData\Local\Microsoft\Windows\Temporary Internet Files\Content.IE5\GOI262YI\MC900434393[1].wmf"/>
          <p:cNvPicPr>
            <a:picLocks noChangeAspect="1" noChangeArrowheads="1"/>
          </p:cNvPicPr>
          <p:nvPr/>
        </p:nvPicPr>
        <p:blipFill>
          <a:blip r:embed="rId3" cstate="print"/>
          <a:srcRect/>
          <a:stretch>
            <a:fillRect/>
          </a:stretch>
        </p:blipFill>
        <p:spPr bwMode="auto">
          <a:xfrm>
            <a:off x="6248400" y="304800"/>
            <a:ext cx="1831975" cy="125095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3:16-21</a:t>
            </a:r>
            <a:endParaRPr lang="en-US" dirty="0"/>
          </a:p>
        </p:txBody>
      </p:sp>
      <p:sp>
        <p:nvSpPr>
          <p:cNvPr id="3" name="Content Placeholder 2"/>
          <p:cNvSpPr>
            <a:spLocks noGrp="1"/>
          </p:cNvSpPr>
          <p:nvPr>
            <p:ph idx="1"/>
          </p:nvPr>
        </p:nvSpPr>
        <p:spPr>
          <a:xfrm>
            <a:off x="24984" y="1447800"/>
            <a:ext cx="8610600" cy="4830763"/>
          </a:xfrm>
        </p:spPr>
        <p:txBody>
          <a:bodyPr>
            <a:noAutofit/>
          </a:bodyPr>
          <a:lstStyle/>
          <a:p>
            <a:pPr algn="just">
              <a:buNone/>
            </a:pPr>
            <a:r>
              <a:rPr lang="en-US" sz="3600" b="1" dirty="0" smtClean="0"/>
              <a:t>   (16) That he would grant you, according to the riches of his glory, to be strengthened with might by his Spirit in the inner man; (17) That Christ may dwell in your hearts by faith; that ye, being rooted and grounded in love, (18) May be able to comprehend with all saints what is the breadth, and length, and depth, and height; </a:t>
            </a:r>
            <a:endParaRPr lang="en-US" sz="3600" b="1" dirty="0"/>
          </a:p>
        </p:txBody>
      </p:sp>
    </p:spTree>
  </p:cSld>
  <p:clrMapOvr>
    <a:masterClrMapping/>
  </p:clrMapOvr>
  <p:transition spd="med">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077200" cy="5287963"/>
          </a:xfrm>
          <a:solidFill>
            <a:schemeClr val="bg1"/>
          </a:solidFill>
        </p:spPr>
        <p:txBody>
          <a:bodyPr>
            <a:normAutofit lnSpcReduction="10000"/>
          </a:bodyPr>
          <a:lstStyle/>
          <a:p>
            <a:pPr algn="just"/>
            <a:r>
              <a:rPr lang="en-US" dirty="0">
                <a:solidFill>
                  <a:schemeClr val="tx1"/>
                </a:solidFill>
              </a:rPr>
              <a:t>(</a:t>
            </a:r>
            <a:r>
              <a:rPr lang="en-US" sz="3600" b="1" dirty="0">
                <a:solidFill>
                  <a:schemeClr val="tx1"/>
                </a:solidFill>
              </a:rPr>
              <a:t>19) And to know the love of Christ, which </a:t>
            </a:r>
            <a:r>
              <a:rPr lang="en-US" sz="3600" b="1" dirty="0" err="1">
                <a:solidFill>
                  <a:schemeClr val="tx1"/>
                </a:solidFill>
              </a:rPr>
              <a:t>passeth</a:t>
            </a:r>
            <a:r>
              <a:rPr lang="en-US" sz="3600" b="1" dirty="0">
                <a:solidFill>
                  <a:schemeClr val="tx1"/>
                </a:solidFill>
              </a:rPr>
              <a:t> knowledge, that ye might be filled with all the </a:t>
            </a:r>
            <a:r>
              <a:rPr lang="en-US" sz="3600" b="1" dirty="0" err="1">
                <a:solidFill>
                  <a:schemeClr val="tx1"/>
                </a:solidFill>
              </a:rPr>
              <a:t>fulness</a:t>
            </a:r>
            <a:r>
              <a:rPr lang="en-US" sz="3600" b="1" dirty="0">
                <a:solidFill>
                  <a:schemeClr val="tx1"/>
                </a:solidFill>
              </a:rPr>
              <a:t> of God. (20) Now unto him that is able to do exceeding abundantly above all that we ask or think, according to the power that </a:t>
            </a:r>
            <a:r>
              <a:rPr lang="en-US" sz="3600" b="1" dirty="0" err="1">
                <a:solidFill>
                  <a:schemeClr val="tx1"/>
                </a:solidFill>
              </a:rPr>
              <a:t>worketh</a:t>
            </a:r>
            <a:r>
              <a:rPr lang="en-US" sz="3600" b="1" dirty="0">
                <a:solidFill>
                  <a:schemeClr val="tx1"/>
                </a:solidFill>
              </a:rPr>
              <a:t> in us, (21) Unto him be glory in the church by Christ Jesus throughout all ages, world without end. Amen.</a:t>
            </a:r>
          </a:p>
        </p:txBody>
      </p:sp>
    </p:spTree>
    <p:extLst>
      <p:ext uri="{BB962C8B-B14F-4D97-AF65-F5344CB8AC3E}">
        <p14:creationId xmlns:p14="http://schemas.microsoft.com/office/powerpoint/2010/main" val="1271574927"/>
      </p:ext>
    </p:extLst>
  </p:cSld>
  <p:clrMapOvr>
    <a:masterClrMapping/>
  </p:clrMapOvr>
  <p:transition spd="med">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382000" cy="1143000"/>
          </a:xfrm>
        </p:spPr>
        <p:txBody>
          <a:bodyPr>
            <a:normAutofit fontScale="90000"/>
          </a:bodyPr>
          <a:lstStyle/>
          <a:p>
            <a:r>
              <a:rPr lang="en-US" dirty="0" smtClean="0"/>
              <a:t>Holy Spirit Make Us We Ought To Be!</a:t>
            </a:r>
            <a:endParaRPr lang="en-US" dirty="0"/>
          </a:p>
        </p:txBody>
      </p:sp>
      <p:sp>
        <p:nvSpPr>
          <p:cNvPr id="3" name="Content Placeholder 2"/>
          <p:cNvSpPr>
            <a:spLocks noGrp="1"/>
          </p:cNvSpPr>
          <p:nvPr>
            <p:ph idx="1"/>
          </p:nvPr>
        </p:nvSpPr>
        <p:spPr>
          <a:solidFill>
            <a:schemeClr val="bg1"/>
          </a:solidFill>
        </p:spPr>
        <p:txBody>
          <a:bodyPr>
            <a:normAutofit lnSpcReduction="10000"/>
          </a:bodyPr>
          <a:lstStyle/>
          <a:p>
            <a:pPr algn="just"/>
            <a:r>
              <a:rPr lang="en-US" dirty="0" smtClean="0">
                <a:solidFill>
                  <a:schemeClr val="tx1"/>
                </a:solidFill>
              </a:rPr>
              <a:t>Allow Him to strengthen us with might by his Spirit in the inner man. </a:t>
            </a:r>
            <a:r>
              <a:rPr lang="en-US" b="1" dirty="0" smtClean="0">
                <a:solidFill>
                  <a:srgbClr val="FF0000"/>
                </a:solidFill>
              </a:rPr>
              <a:t>(Heal our wounds and strengthen our weaknesses.)</a:t>
            </a:r>
          </a:p>
          <a:p>
            <a:pPr algn="just"/>
            <a:r>
              <a:rPr lang="en-US" dirty="0" smtClean="0">
                <a:solidFill>
                  <a:schemeClr val="tx1"/>
                </a:solidFill>
              </a:rPr>
              <a:t>Allow Him to dwell in your hearts by faith. </a:t>
            </a:r>
            <a:r>
              <a:rPr lang="en-US" b="1" dirty="0" smtClean="0">
                <a:solidFill>
                  <a:srgbClr val="FF0000"/>
                </a:solidFill>
              </a:rPr>
              <a:t>(practice His constant presence)</a:t>
            </a:r>
          </a:p>
          <a:p>
            <a:pPr algn="just"/>
            <a:r>
              <a:rPr lang="en-US" dirty="0" smtClean="0">
                <a:solidFill>
                  <a:schemeClr val="tx1"/>
                </a:solidFill>
              </a:rPr>
              <a:t>Allow Him to root and ground us in love. </a:t>
            </a:r>
            <a:r>
              <a:rPr lang="en-US" b="1" dirty="0" smtClean="0">
                <a:solidFill>
                  <a:srgbClr val="FF0000"/>
                </a:solidFill>
              </a:rPr>
              <a:t>(perfect us in His Love)</a:t>
            </a:r>
          </a:p>
          <a:p>
            <a:pPr algn="just"/>
            <a:r>
              <a:rPr lang="en-US" dirty="0" smtClean="0">
                <a:solidFill>
                  <a:schemeClr val="tx1"/>
                </a:solidFill>
              </a:rPr>
              <a:t>Allow Him to fill us with all the </a:t>
            </a:r>
            <a:r>
              <a:rPr lang="en-US" dirty="0" err="1" smtClean="0">
                <a:solidFill>
                  <a:schemeClr val="tx1"/>
                </a:solidFill>
              </a:rPr>
              <a:t>fulness</a:t>
            </a:r>
            <a:r>
              <a:rPr lang="en-US" dirty="0" smtClean="0">
                <a:solidFill>
                  <a:schemeClr val="tx1"/>
                </a:solidFill>
              </a:rPr>
              <a:t> of God. </a:t>
            </a:r>
            <a:r>
              <a:rPr lang="en-US" b="1" dirty="0" smtClean="0">
                <a:solidFill>
                  <a:srgbClr val="FF0000"/>
                </a:solidFill>
              </a:rPr>
              <a:t>(Fill us with His Fullness)</a:t>
            </a:r>
            <a:endParaRPr lang="en-US" b="1" dirty="0">
              <a:solidFill>
                <a:srgbClr val="FF0000"/>
              </a:solidFill>
            </a:endParaRPr>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800" dirty="0" smtClean="0"/>
              <a:t>        The Purpose of the Study</a:t>
            </a:r>
            <a:endParaRPr lang="en-US" sz="4800" dirty="0"/>
          </a:p>
        </p:txBody>
      </p:sp>
      <p:sp>
        <p:nvSpPr>
          <p:cNvPr id="5" name="Content Placeholder 4"/>
          <p:cNvSpPr>
            <a:spLocks noGrp="1"/>
          </p:cNvSpPr>
          <p:nvPr>
            <p:ph idx="1"/>
          </p:nvPr>
        </p:nvSpPr>
        <p:spPr>
          <a:solidFill>
            <a:schemeClr val="bg1"/>
          </a:solidFill>
        </p:spPr>
        <p:txBody>
          <a:bodyPr/>
          <a:lstStyle/>
          <a:p>
            <a:r>
              <a:rPr lang="en-US" b="1" dirty="0" smtClean="0">
                <a:solidFill>
                  <a:schemeClr val="tx1"/>
                </a:solidFill>
              </a:rPr>
              <a:t>To remind readers of our great need of the Holy Spirit’s power and presence to carry out the assignment of the Church. </a:t>
            </a:r>
          </a:p>
          <a:p>
            <a:endParaRPr lang="en-US" b="1" dirty="0" smtClean="0">
              <a:solidFill>
                <a:schemeClr val="tx1"/>
              </a:solidFill>
            </a:endParaRPr>
          </a:p>
          <a:p>
            <a:r>
              <a:rPr lang="en-US" b="1" dirty="0" smtClean="0">
                <a:solidFill>
                  <a:schemeClr val="tx1"/>
                </a:solidFill>
              </a:rPr>
              <a:t>To Provide a clearer understanding of the Holy Spirit’s power and its availability to the Church</a:t>
            </a:r>
            <a:r>
              <a:rPr lang="en-US" dirty="0" smtClean="0"/>
              <a:t>.</a:t>
            </a:r>
            <a:endParaRPr lang="en-US" dirty="0"/>
          </a:p>
        </p:txBody>
      </p:sp>
      <p:pic>
        <p:nvPicPr>
          <p:cNvPr id="1026" name="Picture 2" descr="C:\Users\OTIS\AppData\Local\Microsoft\Windows\Temporary Internet Files\Content.IE5\6P4MJX54\MC900441501[1].png"/>
          <p:cNvPicPr>
            <a:picLocks noChangeAspect="1" noChangeArrowheads="1"/>
          </p:cNvPicPr>
          <p:nvPr/>
        </p:nvPicPr>
        <p:blipFill>
          <a:blip r:embed="rId2" cstate="print"/>
          <a:srcRect/>
          <a:stretch>
            <a:fillRect/>
          </a:stretch>
        </p:blipFill>
        <p:spPr bwMode="auto">
          <a:xfrm>
            <a:off x="7086600" y="4800600"/>
            <a:ext cx="1828572" cy="1828572"/>
          </a:xfrm>
          <a:prstGeom prst="rect">
            <a:avLst/>
          </a:prstGeom>
          <a:noFill/>
        </p:spPr>
      </p:pic>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467600" cy="1143000"/>
          </a:xfrm>
        </p:spPr>
        <p:txBody>
          <a:bodyPr/>
          <a:lstStyle/>
          <a:p>
            <a:r>
              <a:rPr lang="en-US" dirty="0" smtClean="0"/>
              <a:t>Why is This Study Imperative?</a:t>
            </a:r>
            <a:endParaRPr lang="en-US" dirty="0"/>
          </a:p>
        </p:txBody>
      </p:sp>
      <p:sp>
        <p:nvSpPr>
          <p:cNvPr id="3" name="Content Placeholder 2"/>
          <p:cNvSpPr>
            <a:spLocks noGrp="1"/>
          </p:cNvSpPr>
          <p:nvPr>
            <p:ph idx="1"/>
          </p:nvPr>
        </p:nvSpPr>
        <p:spPr>
          <a:solidFill>
            <a:schemeClr val="bg1"/>
          </a:solidFill>
        </p:spPr>
        <p:txBody>
          <a:bodyPr>
            <a:normAutofit fontScale="92500"/>
          </a:bodyPr>
          <a:lstStyle/>
          <a:p>
            <a:r>
              <a:rPr lang="en-US" b="1" dirty="0" smtClean="0">
                <a:solidFill>
                  <a:schemeClr val="tx1"/>
                </a:solidFill>
              </a:rPr>
              <a:t>Because Pentecost has been under emphasized in the Church.</a:t>
            </a:r>
          </a:p>
          <a:p>
            <a:r>
              <a:rPr lang="en-US" b="1" dirty="0" smtClean="0">
                <a:solidFill>
                  <a:schemeClr val="tx1"/>
                </a:solidFill>
              </a:rPr>
              <a:t>Because there are so many misunderstandings and varied opinions about the Holy Spirit.</a:t>
            </a:r>
          </a:p>
          <a:p>
            <a:r>
              <a:rPr lang="en-US" b="1" dirty="0" smtClean="0">
                <a:solidFill>
                  <a:schemeClr val="tx1"/>
                </a:solidFill>
              </a:rPr>
              <a:t>Because Satan has sought to confuse us, divide us and create havoc in the Church world on the subject of the Holy Spirit.</a:t>
            </a:r>
          </a:p>
          <a:p>
            <a:r>
              <a:rPr lang="en-US" b="1" dirty="0" smtClean="0">
                <a:solidFill>
                  <a:schemeClr val="tx1"/>
                </a:solidFill>
              </a:rPr>
              <a:t>Because a church fully empowered by the Holy Spirit is invincible and unstoppable</a:t>
            </a:r>
            <a:r>
              <a:rPr lang="en-US" dirty="0" smtClean="0"/>
              <a:t>.</a:t>
            </a:r>
            <a:endParaRPr lang="en-US" dirty="0"/>
          </a:p>
        </p:txBody>
      </p:sp>
      <p:pic>
        <p:nvPicPr>
          <p:cNvPr id="3074" name="Picture 2" descr="C:\Users\OTIS\AppData\Local\Microsoft\Windows\Temporary Internet Files\Content.IE5\S7E9TMM9\MC900036552[1].wmf"/>
          <p:cNvPicPr>
            <a:picLocks noChangeAspect="1" noChangeArrowheads="1"/>
          </p:cNvPicPr>
          <p:nvPr/>
        </p:nvPicPr>
        <p:blipFill>
          <a:blip r:embed="rId2" cstate="print"/>
          <a:srcRect/>
          <a:stretch>
            <a:fillRect/>
          </a:stretch>
        </p:blipFill>
        <p:spPr bwMode="auto">
          <a:xfrm>
            <a:off x="7106717" y="685800"/>
            <a:ext cx="2037283" cy="158557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915400" cy="1470025"/>
          </a:xfrm>
        </p:spPr>
        <p:txBody>
          <a:bodyPr/>
          <a:lstStyle/>
          <a:p>
            <a:r>
              <a:rPr lang="en-US" dirty="0" smtClean="0"/>
              <a:t>God’s Work Requires God’s Power!</a:t>
            </a:r>
            <a:endParaRPr lang="en-US" dirty="0"/>
          </a:p>
        </p:txBody>
      </p:sp>
      <p:sp>
        <p:nvSpPr>
          <p:cNvPr id="3" name="Subtitle 2"/>
          <p:cNvSpPr>
            <a:spLocks noGrp="1"/>
          </p:cNvSpPr>
          <p:nvPr>
            <p:ph type="subTitle" idx="1"/>
          </p:nvPr>
        </p:nvSpPr>
        <p:spPr>
          <a:xfrm>
            <a:off x="304800" y="1490286"/>
            <a:ext cx="8534400" cy="4876800"/>
          </a:xfrm>
          <a:solidFill>
            <a:schemeClr val="bg1"/>
          </a:solidFill>
        </p:spPr>
        <p:txBody>
          <a:bodyPr>
            <a:normAutofit/>
          </a:bodyPr>
          <a:lstStyle/>
          <a:p>
            <a:r>
              <a:rPr lang="en-US" b="1" dirty="0" smtClean="0">
                <a:solidFill>
                  <a:schemeClr val="tx1"/>
                </a:solidFill>
              </a:rPr>
              <a:t>A story is told of a lady that went to a jeweler to have her watch repaired.  He disappeared to the back and soon returned with it running perfectly. Surprised, she asked. “How he could fix it so quickly?”  He replied, “It only needed a new battery.” She responded, “Battery!  Battery! Nobody said anything about a battery. I’ve been winding it every morning for five years!"</a:t>
            </a:r>
            <a:endParaRPr lang="en-US" b="1" dirty="0">
              <a:solidFill>
                <a:schemeClr val="tx1"/>
              </a:solidFill>
            </a:endParaRPr>
          </a:p>
        </p:txBody>
      </p:sp>
      <p:pic>
        <p:nvPicPr>
          <p:cNvPr id="17413" name="Picture 5" descr="C:\Users\OTIS\AppData\Local\Microsoft\Windows\Temporary Internet Files\Content.IE5\6P4MJX54\MC900431533[1].png"/>
          <p:cNvPicPr>
            <a:picLocks noChangeAspect="1" noChangeArrowheads="1"/>
          </p:cNvPicPr>
          <p:nvPr/>
        </p:nvPicPr>
        <p:blipFill>
          <a:blip r:embed="rId2" cstate="print"/>
          <a:srcRect/>
          <a:stretch>
            <a:fillRect/>
          </a:stretch>
        </p:blipFill>
        <p:spPr bwMode="auto">
          <a:xfrm>
            <a:off x="0" y="4748267"/>
            <a:ext cx="1216885" cy="1752314"/>
          </a:xfrm>
          <a:prstGeom prst="rect">
            <a:avLst/>
          </a:prstGeom>
          <a:noFill/>
        </p:spPr>
      </p:pic>
      <p:pic>
        <p:nvPicPr>
          <p:cNvPr id="17414" name="Picture 6" descr="C:\Users\OTIS\AppData\Local\Microsoft\Windows\Temporary Internet Files\Content.IE5\RHW0I9DL\MC900293512[1].wmf"/>
          <p:cNvPicPr>
            <a:picLocks noChangeAspect="1" noChangeArrowheads="1"/>
          </p:cNvPicPr>
          <p:nvPr/>
        </p:nvPicPr>
        <p:blipFill>
          <a:blip r:embed="rId3" cstate="print"/>
          <a:srcRect/>
          <a:stretch>
            <a:fillRect/>
          </a:stretch>
        </p:blipFill>
        <p:spPr bwMode="auto">
          <a:xfrm>
            <a:off x="7162800" y="5484683"/>
            <a:ext cx="1821485" cy="1015898"/>
          </a:xfrm>
          <a:prstGeom prst="rect">
            <a:avLst/>
          </a:prstGeom>
          <a:noFill/>
        </p:spPr>
      </p:pic>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Without God’s Equipping Power </a:t>
            </a:r>
            <a:endParaRPr lang="en-US" dirty="0"/>
          </a:p>
        </p:txBody>
      </p:sp>
      <p:sp>
        <p:nvSpPr>
          <p:cNvPr id="5" name="Content Placeholder 4"/>
          <p:cNvSpPr>
            <a:spLocks noGrp="1"/>
          </p:cNvSpPr>
          <p:nvPr>
            <p:ph idx="1"/>
          </p:nvPr>
        </p:nvSpPr>
        <p:spPr>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r>
              <a:rPr lang="en-US" b="1" dirty="0" smtClean="0"/>
              <a:t>A lot of churches spend their time and energy winding up programs, developing strategies and burning themselves out trying to do that which only the Spirit of God can do.</a:t>
            </a:r>
            <a:endParaRPr lang="en-US" b="1" dirty="0"/>
          </a:p>
        </p:txBody>
      </p:sp>
      <p:pic>
        <p:nvPicPr>
          <p:cNvPr id="4098" name="Picture 2" descr="C:\Users\OTIS\AppData\Local\Microsoft\Windows\Temporary Internet Files\Content.IE5\6P4MJX54\MC900384314[1].wmf"/>
          <p:cNvPicPr>
            <a:picLocks noChangeAspect="1" noChangeArrowheads="1"/>
          </p:cNvPicPr>
          <p:nvPr/>
        </p:nvPicPr>
        <p:blipFill>
          <a:blip r:embed="rId2" cstate="print"/>
          <a:srcRect/>
          <a:stretch>
            <a:fillRect/>
          </a:stretch>
        </p:blipFill>
        <p:spPr bwMode="auto">
          <a:xfrm>
            <a:off x="3352800" y="3954928"/>
            <a:ext cx="2438400" cy="2134672"/>
          </a:xfrm>
          <a:prstGeom prst="rect">
            <a:avLst/>
          </a:prstGeom>
          <a:noFill/>
        </p:spPr>
      </p:pic>
      <p:sp>
        <p:nvSpPr>
          <p:cNvPr id="6" name="TextBox 5"/>
          <p:cNvSpPr txBox="1"/>
          <p:nvPr/>
        </p:nvSpPr>
        <p:spPr>
          <a:xfrm>
            <a:off x="6096000" y="5486400"/>
            <a:ext cx="2286000" cy="369332"/>
          </a:xfrm>
          <a:prstGeom prst="rect">
            <a:avLst/>
          </a:prstGeom>
          <a:noFill/>
        </p:spPr>
        <p:txBody>
          <a:bodyPr wrap="square" rtlCol="0">
            <a:spAutoFit/>
          </a:bodyPr>
          <a:lstStyle/>
          <a:p>
            <a:r>
              <a:rPr lang="en-US" b="1" dirty="0" smtClean="0"/>
              <a:t>Let’s get Hook Up!</a:t>
            </a:r>
            <a:endParaRPr lang="en-US" b="1" dirty="0"/>
          </a:p>
        </p:txBody>
      </p:sp>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Than A Jewish Celebration</a:t>
            </a:r>
            <a:endParaRPr lang="en-US" dirty="0"/>
          </a:p>
        </p:txBody>
      </p:sp>
      <p:sp>
        <p:nvSpPr>
          <p:cNvPr id="3" name="Content Placeholder 2"/>
          <p:cNvSpPr>
            <a:spLocks noGrp="1"/>
          </p:cNvSpPr>
          <p:nvPr>
            <p:ph idx="1"/>
          </p:nvPr>
        </p:nvSpPr>
        <p:spPr>
          <a:xfrm>
            <a:off x="379751" y="1316714"/>
            <a:ext cx="8229600" cy="4525963"/>
          </a:xfrm>
          <a:solidFill>
            <a:schemeClr val="bg1"/>
          </a:solidFill>
        </p:spPr>
        <p:txBody>
          <a:bodyPr>
            <a:normAutofit lnSpcReduction="10000"/>
          </a:bodyPr>
          <a:lstStyle/>
          <a:p>
            <a:pPr>
              <a:buNone/>
            </a:pPr>
            <a:r>
              <a:rPr lang="en-US" dirty="0" smtClean="0"/>
              <a:t>   </a:t>
            </a:r>
            <a:r>
              <a:rPr lang="en-US" dirty="0" smtClean="0">
                <a:solidFill>
                  <a:schemeClr val="tx1"/>
                </a:solidFill>
              </a:rPr>
              <a:t>While the Jews celebrated a harvest of grain, the Christian Church celebrates Pentecost as a great harvest of the Spirit. It is because of the Pentecostal outpouring…</a:t>
            </a:r>
          </a:p>
          <a:p>
            <a:r>
              <a:rPr lang="en-US" dirty="0" smtClean="0">
                <a:solidFill>
                  <a:schemeClr val="tx1"/>
                </a:solidFill>
              </a:rPr>
              <a:t>We Receive the capacity to be </a:t>
            </a:r>
            <a:r>
              <a:rPr lang="en-US" u="sng" dirty="0" smtClean="0">
                <a:solidFill>
                  <a:schemeClr val="tx1"/>
                </a:solidFill>
              </a:rPr>
              <a:t>renewed</a:t>
            </a:r>
            <a:r>
              <a:rPr lang="en-US" dirty="0" smtClean="0">
                <a:solidFill>
                  <a:schemeClr val="tx1"/>
                </a:solidFill>
              </a:rPr>
              <a:t> and </a:t>
            </a:r>
            <a:r>
              <a:rPr lang="en-US" u="sng" dirty="0" smtClean="0">
                <a:solidFill>
                  <a:schemeClr val="tx1"/>
                </a:solidFill>
              </a:rPr>
              <a:t>transformed personally</a:t>
            </a:r>
            <a:r>
              <a:rPr lang="en-US" dirty="0" smtClean="0">
                <a:solidFill>
                  <a:schemeClr val="tx1"/>
                </a:solidFill>
              </a:rPr>
              <a:t>, and experience life in God’s presence.</a:t>
            </a:r>
          </a:p>
          <a:p>
            <a:r>
              <a:rPr lang="en-US" dirty="0" smtClean="0">
                <a:solidFill>
                  <a:schemeClr val="tx1"/>
                </a:solidFill>
              </a:rPr>
              <a:t>We reap a harvest of power to be </a:t>
            </a:r>
            <a:r>
              <a:rPr lang="en-US" u="sng" dirty="0" smtClean="0">
                <a:solidFill>
                  <a:schemeClr val="tx1"/>
                </a:solidFill>
              </a:rPr>
              <a:t>effective witnesses</a:t>
            </a:r>
            <a:r>
              <a:rPr lang="en-US" dirty="0" smtClean="0">
                <a:solidFill>
                  <a:schemeClr val="tx1"/>
                </a:solidFill>
              </a:rPr>
              <a:t>, God’s agents of transformation.</a:t>
            </a:r>
          </a:p>
        </p:txBody>
      </p:sp>
      <p:pic>
        <p:nvPicPr>
          <p:cNvPr id="14342" name="Picture 6" descr="C:\Users\OTIS\AppData\Local\Microsoft\Windows\Temporary Internet Files\Content.IE5\S7E9TMM9\MC900036552[2].wmf"/>
          <p:cNvPicPr>
            <a:picLocks noChangeAspect="1" noChangeArrowheads="1"/>
          </p:cNvPicPr>
          <p:nvPr/>
        </p:nvPicPr>
        <p:blipFill>
          <a:blip r:embed="rId2" cstate="print"/>
          <a:srcRect/>
          <a:stretch>
            <a:fillRect/>
          </a:stretch>
        </p:blipFill>
        <p:spPr bwMode="auto">
          <a:xfrm>
            <a:off x="7239000" y="5084064"/>
            <a:ext cx="2037283" cy="1585570"/>
          </a:xfrm>
          <a:prstGeom prst="rect">
            <a:avLst/>
          </a:prstGeom>
          <a:noFill/>
        </p:spPr>
      </p:pic>
      <p:pic>
        <p:nvPicPr>
          <p:cNvPr id="14341" name="Picture 5" descr="C:\Users\OTIS\AppData\Local\Microsoft\Windows\Temporary Internet Files\Content.IE5\GOI262YI\MC900036382[1].wmf"/>
          <p:cNvPicPr>
            <a:picLocks noChangeAspect="1" noChangeArrowheads="1"/>
          </p:cNvPicPr>
          <p:nvPr/>
        </p:nvPicPr>
        <p:blipFill>
          <a:blip r:embed="rId3" cstate="print"/>
          <a:srcRect/>
          <a:stretch>
            <a:fillRect/>
          </a:stretch>
        </p:blipFill>
        <p:spPr bwMode="auto">
          <a:xfrm>
            <a:off x="7086600" y="762000"/>
            <a:ext cx="1768450" cy="726034"/>
          </a:xfrm>
          <a:prstGeom prst="rect">
            <a:avLst/>
          </a:prstGeom>
          <a:noFill/>
        </p:spPr>
      </p:pic>
      <p:pic>
        <p:nvPicPr>
          <p:cNvPr id="8" name="Picture 5" descr="C:\Users\OTIS\AppData\Local\Microsoft\Windows\Temporary Internet Files\Content.IE5\GOI262YI\MC900036382[1].wmf"/>
          <p:cNvPicPr>
            <a:picLocks noChangeAspect="1" noChangeArrowheads="1"/>
          </p:cNvPicPr>
          <p:nvPr/>
        </p:nvPicPr>
        <p:blipFill>
          <a:blip r:embed="rId3" cstate="print"/>
          <a:srcRect/>
          <a:stretch>
            <a:fillRect/>
          </a:stretch>
        </p:blipFill>
        <p:spPr bwMode="auto">
          <a:xfrm>
            <a:off x="381000" y="5943600"/>
            <a:ext cx="1768450" cy="726034"/>
          </a:xfrm>
          <a:prstGeom prst="rect">
            <a:avLst/>
          </a:prstGeom>
          <a:noFill/>
        </p:spPr>
      </p:pic>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1470025"/>
          </a:xfrm>
        </p:spPr>
        <p:txBody>
          <a:bodyPr/>
          <a:lstStyle/>
          <a:p>
            <a:r>
              <a:rPr lang="en-US" dirty="0" smtClean="0"/>
              <a:t>The church of Jesus Christ is a Pentecostal Church!</a:t>
            </a:r>
            <a:endParaRPr lang="en-US" dirty="0"/>
          </a:p>
        </p:txBody>
      </p:sp>
      <p:sp>
        <p:nvSpPr>
          <p:cNvPr id="3" name="Subtitle 2"/>
          <p:cNvSpPr>
            <a:spLocks noGrp="1"/>
          </p:cNvSpPr>
          <p:nvPr>
            <p:ph type="subTitle" idx="1"/>
          </p:nvPr>
        </p:nvSpPr>
        <p:spPr>
          <a:xfrm>
            <a:off x="1981200" y="2209800"/>
            <a:ext cx="7010400" cy="3962400"/>
          </a:xfrm>
          <a:solidFill>
            <a:schemeClr val="bg1"/>
          </a:solidFill>
        </p:spPr>
        <p:txBody>
          <a:bodyPr>
            <a:noAutofit/>
          </a:bodyPr>
          <a:lstStyle/>
          <a:p>
            <a:r>
              <a:rPr lang="en-US" sz="4000" dirty="0" smtClean="0">
                <a:solidFill>
                  <a:schemeClr val="tx1"/>
                </a:solidFill>
              </a:rPr>
              <a:t>The Church was born of the Spirit!</a:t>
            </a:r>
          </a:p>
          <a:p>
            <a:r>
              <a:rPr lang="en-US" sz="4000" dirty="0" smtClean="0">
                <a:solidFill>
                  <a:schemeClr val="tx1"/>
                </a:solidFill>
              </a:rPr>
              <a:t>The Church identify with the Spirit !</a:t>
            </a:r>
          </a:p>
          <a:p>
            <a:r>
              <a:rPr lang="en-US" sz="4000" dirty="0" smtClean="0">
                <a:solidFill>
                  <a:schemeClr val="tx1"/>
                </a:solidFill>
              </a:rPr>
              <a:t>The Church seek after the fullness of the Spirit!</a:t>
            </a:r>
            <a:endParaRPr lang="en-US" sz="4000" dirty="0">
              <a:solidFill>
                <a:schemeClr val="tx1"/>
              </a:solidFill>
            </a:endParaRPr>
          </a:p>
        </p:txBody>
      </p:sp>
      <p:pic>
        <p:nvPicPr>
          <p:cNvPr id="5122" name="Picture 2" descr="C:\Users\OTIS\AppData\Local\Microsoft\Windows\Temporary Internet Files\Content.IE5\RHW0I9DL\MC900436073[1].wmf"/>
          <p:cNvPicPr>
            <a:picLocks noChangeAspect="1" noChangeArrowheads="1"/>
          </p:cNvPicPr>
          <p:nvPr/>
        </p:nvPicPr>
        <p:blipFill>
          <a:blip r:embed="rId2" cstate="print"/>
          <a:srcRect/>
          <a:stretch>
            <a:fillRect/>
          </a:stretch>
        </p:blipFill>
        <p:spPr bwMode="auto">
          <a:xfrm>
            <a:off x="63577" y="2209800"/>
            <a:ext cx="2451023" cy="396240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Holy Spirit empowers the Church to be God’s witnesses</a:t>
            </a:r>
            <a:endParaRPr lang="en-US" dirty="0"/>
          </a:p>
        </p:txBody>
      </p:sp>
      <p:pic>
        <p:nvPicPr>
          <p:cNvPr id="7171" name="Picture 3" descr="C:\Users\OTIS\AppData\Local\Microsoft\Windows\Temporary Internet Files\Content.IE5\RHW0I9DL\MC900183760[1].wmf"/>
          <p:cNvPicPr>
            <a:picLocks noChangeAspect="1" noChangeArrowheads="1"/>
          </p:cNvPicPr>
          <p:nvPr/>
        </p:nvPicPr>
        <p:blipFill>
          <a:blip r:embed="rId2" cstate="print"/>
          <a:srcRect/>
          <a:stretch>
            <a:fillRect/>
          </a:stretch>
        </p:blipFill>
        <p:spPr bwMode="auto">
          <a:xfrm>
            <a:off x="7403897" y="0"/>
            <a:ext cx="1740103" cy="1739189"/>
          </a:xfrm>
          <a:prstGeom prst="rect">
            <a:avLst/>
          </a:prstGeom>
          <a:noFill/>
        </p:spPr>
      </p:pic>
      <p:sp>
        <p:nvSpPr>
          <p:cNvPr id="3" name="Content Placeholder 2"/>
          <p:cNvSpPr>
            <a:spLocks noGrp="1"/>
          </p:cNvSpPr>
          <p:nvPr>
            <p:ph idx="1"/>
          </p:nvPr>
        </p:nvSpPr>
        <p:spPr>
          <a:xfrm>
            <a:off x="457200" y="1840705"/>
            <a:ext cx="8229600" cy="4525963"/>
          </a:xfrm>
          <a:solidFill>
            <a:schemeClr val="bg1"/>
          </a:solidFill>
        </p:spPr>
        <p:txBody>
          <a:bodyPr>
            <a:normAutofit fontScale="92500" lnSpcReduction="10000"/>
          </a:bodyPr>
          <a:lstStyle/>
          <a:p>
            <a:r>
              <a:rPr lang="en-US" dirty="0" smtClean="0">
                <a:solidFill>
                  <a:schemeClr val="tx1"/>
                </a:solidFill>
              </a:rPr>
              <a:t>Jesus doesn’t say His disciples will receive power to do witnessing; He says they will receive power to be witnesses. When the Holy Spirit empowers the church, God’s people become God’s representatives in the world by word, deed and signs. </a:t>
            </a:r>
          </a:p>
          <a:p>
            <a:endParaRPr lang="en-US" dirty="0" smtClean="0">
              <a:solidFill>
                <a:schemeClr val="tx1"/>
              </a:solidFill>
            </a:endParaRPr>
          </a:p>
          <a:p>
            <a:r>
              <a:rPr lang="en-US" dirty="0" err="1" smtClean="0">
                <a:solidFill>
                  <a:schemeClr val="tx1"/>
                </a:solidFill>
              </a:rPr>
              <a:t>Joh</a:t>
            </a:r>
            <a:r>
              <a:rPr lang="en-US" dirty="0" smtClean="0">
                <a:solidFill>
                  <a:schemeClr val="tx1"/>
                </a:solidFill>
              </a:rPr>
              <a:t> 1:12 But as many as received him, to them gave he </a:t>
            </a:r>
            <a:r>
              <a:rPr lang="en-US" u="sng" dirty="0" smtClean="0">
                <a:solidFill>
                  <a:schemeClr val="tx1"/>
                </a:solidFill>
              </a:rPr>
              <a:t>power to become</a:t>
            </a:r>
            <a:r>
              <a:rPr lang="en-US" dirty="0" smtClean="0">
                <a:solidFill>
                  <a:schemeClr val="tx1"/>
                </a:solidFill>
              </a:rPr>
              <a:t> the sons of God, even to them that believe on his name:</a:t>
            </a:r>
            <a:endParaRPr lang="en-US" dirty="0">
              <a:solidFill>
                <a:schemeClr val="tx1"/>
              </a:solidFill>
            </a:endParaRPr>
          </a:p>
        </p:txBody>
      </p:sp>
      <p:pic>
        <p:nvPicPr>
          <p:cNvPr id="7170" name="Picture 2" descr="C:\Users\OTIS\AppData\Local\Microsoft\Windows\Temporary Internet Files\Content.IE5\GOI262YI\MC900441834[1].wmf"/>
          <p:cNvPicPr>
            <a:picLocks noChangeAspect="1" noChangeArrowheads="1"/>
          </p:cNvPicPr>
          <p:nvPr/>
        </p:nvPicPr>
        <p:blipFill>
          <a:blip r:embed="rId3" cstate="print"/>
          <a:srcRect/>
          <a:stretch>
            <a:fillRect/>
          </a:stretch>
        </p:blipFill>
        <p:spPr bwMode="auto">
          <a:xfrm>
            <a:off x="4038601" y="3962400"/>
            <a:ext cx="1122591" cy="1120775"/>
          </a:xfrm>
          <a:prstGeom prst="rect">
            <a:avLst/>
          </a:prstGeom>
          <a:noFill/>
        </p:spPr>
      </p:pic>
    </p:spTree>
  </p:cSld>
  <p:clrMapOvr>
    <a:masterClrMapping/>
  </p:clrMapOvr>
  <p:transition spd="med">
    <p:random/>
  </p:transition>
  <p:timing>
    <p:tnLst>
      <p:par>
        <p:cTn id="1" dur="indefinite" restart="never" nodeType="tmRoot"/>
      </p:par>
    </p:tnLst>
  </p:timing>
</p:sld>
</file>

<file path=ppt/theme/theme1.xml><?xml version="1.0" encoding="utf-8"?>
<a:theme xmlns:a="http://schemas.openxmlformats.org/drawingml/2006/main" name="PPP_XBUSI_TXT_Missing_Piec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4D08E55-19A4-4E8C-8093-1EBC7E9F8F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186</TotalTime>
  <Words>1628</Words>
  <Application>Microsoft Office PowerPoint</Application>
  <PresentationFormat>On-screen Show (4:3)</PresentationFormat>
  <Paragraphs>81</Paragraphs>
  <Slides>22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PPP_XBUSI_TXT_Missing_Piece</vt:lpstr>
      <vt:lpstr>Empowered To Serve</vt:lpstr>
      <vt:lpstr>Introductory Verses</vt:lpstr>
      <vt:lpstr>        The Purpose of the Study</vt:lpstr>
      <vt:lpstr>Why is This Study Imperative?</vt:lpstr>
      <vt:lpstr>God’s Work Requires God’s Power!</vt:lpstr>
      <vt:lpstr>Without God’s Equipping Power </vt:lpstr>
      <vt:lpstr>More Than A Jewish Celebration</vt:lpstr>
      <vt:lpstr>The church of Jesus Christ is a Pentecostal Church!</vt:lpstr>
      <vt:lpstr>Holy Spirit empowers the Church to be God’s witnesses</vt:lpstr>
      <vt:lpstr>Those God Calls, He empowers</vt:lpstr>
      <vt:lpstr>With the Holy Spirit, we can make a difference. </vt:lpstr>
      <vt:lpstr>The Holy Spirit empowers Christians                   and equips them to make a difference! </vt:lpstr>
      <vt:lpstr>Fire is a Symbol of the Spirit</vt:lpstr>
      <vt:lpstr>In the Old Testament… </vt:lpstr>
      <vt:lpstr>    We believers are the     "temple" of the Holy Spirit</vt:lpstr>
      <vt:lpstr>God Answered This Prayer!</vt:lpstr>
      <vt:lpstr>We Have a Living Relationship</vt:lpstr>
      <vt:lpstr>Things to Remember</vt:lpstr>
      <vt:lpstr>PowerPoint Presentation</vt:lpstr>
      <vt:lpstr>Ephesians 3:16-21</vt:lpstr>
      <vt:lpstr>PowerPoint Presentation</vt:lpstr>
      <vt:lpstr>Holy Spirit Make Us We Ought To Be!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Xbusi Missing Piece</dc:title>
  <dc:creator>OTIS</dc:creator>
  <dc:description>2010 puzzle piece powerpoint template from presentationpro.com</dc:description>
  <cp:lastModifiedBy>User</cp:lastModifiedBy>
  <cp:revision>22</cp:revision>
  <dcterms:modified xsi:type="dcterms:W3CDTF">2018-10-22T18:35:51Z</dcterms:modified>
  <cp:category>2010 business concepts</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TC018813489991</vt:lpwstr>
  </property>
</Properties>
</file>