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3E17D-23C9-4CA0-AFE5-13B3738E8F3C}"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743CDE-2814-42C3-B53A-DBAB901C158D}" type="slidenum">
              <a:rPr lang="en-US" smtClean="0"/>
              <a:pPr/>
              <a:t>‹#›</a:t>
            </a:fld>
            <a:endParaRPr lang="en-US"/>
          </a:p>
        </p:txBody>
      </p:sp>
    </p:spTree>
    <p:extLst>
      <p:ext uri="{BB962C8B-B14F-4D97-AF65-F5344CB8AC3E}">
        <p14:creationId xmlns="" xmlns:p14="http://schemas.microsoft.com/office/powerpoint/2010/main" val="21928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43CDE-2814-42C3-B53A-DBAB901C158D}" type="slidenum">
              <a:rPr lang="en-US" smtClean="0"/>
              <a:pPr/>
              <a:t>9</a:t>
            </a:fld>
            <a:endParaRPr lang="en-US"/>
          </a:p>
        </p:txBody>
      </p:sp>
    </p:spTree>
    <p:extLst>
      <p:ext uri="{BB962C8B-B14F-4D97-AF65-F5344CB8AC3E}">
        <p14:creationId xmlns="" xmlns:p14="http://schemas.microsoft.com/office/powerpoint/2010/main" val="255172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5C5E9E-EF9E-4CBB-AA16-5B9D30C6210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C5E9E-EF9E-4CBB-AA16-5B9D30C6210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C5E9E-EF9E-4CBB-AA16-5B9D30C6210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5C5E9E-EF9E-4CBB-AA16-5B9D30C6210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F5C5E9E-EF9E-4CBB-AA16-5B9D30C6210F}" type="datetimeFigureOut">
              <a:rPr lang="en-US" smtClean="0"/>
              <a:pPr/>
              <a:t>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F5C5E9E-EF9E-4CBB-AA16-5B9D30C6210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E135F-C204-4D6D-B3C8-BD698D3E9B5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5C5E9E-EF9E-4CBB-AA16-5B9D30C6210F}" type="datetimeFigureOut">
              <a:rPr lang="en-US" smtClean="0"/>
              <a:pPr/>
              <a:t>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5C5E9E-EF9E-4CBB-AA16-5B9D30C6210F}" type="datetimeFigureOut">
              <a:rPr lang="en-US" smtClean="0"/>
              <a:pPr/>
              <a:t>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C5E9E-EF9E-4CBB-AA16-5B9D30C6210F}" type="datetimeFigureOut">
              <a:rPr lang="en-US" smtClean="0"/>
              <a:pPr/>
              <a:t>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F5C5E9E-EF9E-4CBB-AA16-5B9D30C6210F}" type="datetimeFigureOut">
              <a:rPr lang="en-US" smtClean="0"/>
              <a:pPr/>
              <a:t>1/6/2016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05E135F-C204-4D6D-B3C8-BD698D3E9B57}" type="slidenum">
              <a:rPr lang="en-US" smtClean="0"/>
              <a:pPr/>
              <a:t>‹#›</a:t>
            </a:fld>
            <a:endParaRPr 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C5E9E-EF9E-4CBB-AA16-5B9D30C6210F}" type="datetimeFigureOut">
              <a:rPr lang="en-US" smtClean="0"/>
              <a:pPr/>
              <a:t>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E135F-C204-4D6D-B3C8-BD698D3E9B57}" type="slidenum">
              <a:rPr lang="en-US" smtClean="0"/>
              <a:pPr/>
              <a:t>‹#›</a:t>
            </a:fld>
            <a:endParaRPr 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F5C5E9E-EF9E-4CBB-AA16-5B9D30C6210F}" type="datetimeFigureOut">
              <a:rPr lang="en-US" smtClean="0"/>
              <a:pPr/>
              <a:t>1/6/2016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05E135F-C204-4D6D-B3C8-BD698D3E9B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tismcmillan.org/" TargetMode="External"/><Relationship Id="rId2" Type="http://schemas.openxmlformats.org/officeDocument/2006/relationships/hyperlink" Target="http://www.beamezion.org/"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Biblical Lessons on Christian Stewardship</a:t>
            </a:r>
            <a:endParaRPr lang="en-US" dirty="0"/>
          </a:p>
        </p:txBody>
      </p:sp>
      <p:sp>
        <p:nvSpPr>
          <p:cNvPr id="3" name="Subtitle 2"/>
          <p:cNvSpPr>
            <a:spLocks noGrp="1"/>
          </p:cNvSpPr>
          <p:nvPr>
            <p:ph type="subTitle" idx="1"/>
          </p:nvPr>
        </p:nvSpPr>
        <p:spPr/>
        <p:txBody>
          <a:bodyPr/>
          <a:lstStyle/>
          <a:p>
            <a:r>
              <a:rPr lang="en-US" dirty="0" smtClean="0"/>
              <a:t>Rev. Dr. Otis T. McMillan, General Secretary</a:t>
            </a:r>
            <a:endParaRPr lang="en-US" dirty="0"/>
          </a:p>
        </p:txBody>
      </p:sp>
      <p:sp>
        <p:nvSpPr>
          <p:cNvPr id="4" name="Rectangle 3"/>
          <p:cNvSpPr/>
          <p:nvPr/>
        </p:nvSpPr>
        <p:spPr>
          <a:xfrm>
            <a:off x="3352800" y="3886200"/>
            <a:ext cx="5334000" cy="1754326"/>
          </a:xfrm>
          <a:prstGeom prst="rect">
            <a:avLst/>
          </a:prstGeom>
          <a:noFill/>
        </p:spPr>
        <p:txBody>
          <a:bodyPr wrap="square">
            <a:spAutoFit/>
          </a:bodyPr>
          <a:lstStyle/>
          <a:p>
            <a:pPr algn="ctr"/>
            <a:r>
              <a:rPr lang="en-US" dirty="0" smtClean="0"/>
              <a:t>The Department of Church Growth and Development The African Methodist Episcopal Zion Church</a:t>
            </a:r>
          </a:p>
          <a:p>
            <a:pPr algn="ctr"/>
            <a:r>
              <a:rPr lang="en-US" dirty="0" smtClean="0"/>
              <a:t>3225 West Sugar Creek Road, Charlotte, NC 28221</a:t>
            </a:r>
          </a:p>
          <a:p>
            <a:pPr algn="ctr"/>
            <a:r>
              <a:rPr lang="en-US" dirty="0" smtClean="0">
                <a:hlinkClick r:id="rId2"/>
              </a:rPr>
              <a:t>www.beamezion.org</a:t>
            </a:r>
            <a:r>
              <a:rPr lang="en-US" dirty="0" smtClean="0"/>
              <a:t>   </a:t>
            </a:r>
            <a:r>
              <a:rPr lang="en-US" dirty="0" smtClean="0">
                <a:hlinkClick r:id="rId3"/>
              </a:rPr>
              <a:t>www.otismcmillan.org</a:t>
            </a:r>
            <a:r>
              <a:rPr lang="en-US" dirty="0" smtClean="0"/>
              <a:t>  </a:t>
            </a:r>
          </a:p>
          <a:p>
            <a:pPr algn="ctr"/>
            <a:endParaRPr lang="en-US" dirty="0" smtClean="0"/>
          </a:p>
          <a:p>
            <a:pPr algn="ctr"/>
            <a:r>
              <a:rPr lang="en-US" dirty="0" smtClean="0"/>
              <a:t>Scripture Reference: 2 Corinthians 8:1-5</a:t>
            </a:r>
            <a:endParaRPr lang="en-US" dirty="0"/>
          </a:p>
        </p:txBody>
      </p:sp>
      <p:pic>
        <p:nvPicPr>
          <p:cNvPr id="2050" name="Picture 2" descr="C:\Users\OTIS\AppData\Local\Microsoft\Windows\Temporary Internet Files\Content.IE5\C0D0KTA1\steward[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 y="381000"/>
            <a:ext cx="1974623" cy="22979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24055897"/>
      </p:ext>
    </p:extLst>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Proposition</a:t>
            </a:r>
          </a:p>
        </p:txBody>
      </p:sp>
      <p:pic>
        <p:nvPicPr>
          <p:cNvPr id="24579" name="Picture 3" descr="C:\Users\OTIS\AppData\Local\Microsoft\Windows\Temporary Internet Files\Content.IE5\U4LC20EF\rich-man-poor-ma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657" y="76200"/>
            <a:ext cx="1524000" cy="154329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1143000" y="1219200"/>
            <a:ext cx="7520940" cy="3579849"/>
          </a:xfrm>
        </p:spPr>
        <p:txBody>
          <a:bodyPr>
            <a:normAutofit lnSpcReduction="10000"/>
          </a:bodyPr>
          <a:lstStyle/>
          <a:p>
            <a:r>
              <a:rPr lang="en-US" sz="2400" dirty="0" smtClean="0"/>
              <a:t>    </a:t>
            </a:r>
            <a:r>
              <a:rPr lang="en-US" sz="2400" dirty="0"/>
              <a:t>An important aspect of our Christian Stewardship is the wise and faithful use of the treasures with which God has entrusted us. Our giving of alms should be a holy duty, carefully performed, not for our own honor, but for God’s pleasure.</a:t>
            </a:r>
          </a:p>
          <a:p>
            <a:endParaRPr lang="en-US" sz="2400" dirty="0" smtClean="0"/>
          </a:p>
          <a:p>
            <a:r>
              <a:rPr lang="en-US" sz="2400" dirty="0"/>
              <a:t> </a:t>
            </a:r>
            <a:r>
              <a:rPr lang="en-US" sz="2400" dirty="0" smtClean="0"/>
              <a:t>   Since </a:t>
            </a:r>
            <a:r>
              <a:rPr lang="en-US" sz="2400" dirty="0"/>
              <a:t>we will have the poor with us always, a part of our Christian stewardship is to give alms to the poor. How should they be given and why? (Matt. 26:11</a:t>
            </a:r>
            <a:r>
              <a:rPr lang="en-US" dirty="0"/>
              <a:t>)</a:t>
            </a:r>
          </a:p>
        </p:txBody>
      </p:sp>
      <p:pic>
        <p:nvPicPr>
          <p:cNvPr id="24580" name="Picture 4" descr="C:\Users\OTIS\AppData\Local\Microsoft\Windows\Temporary Internet Files\Content.IE5\GUHQUZY5\Dontforgetpoor[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46900" y="4572000"/>
            <a:ext cx="2197100" cy="21971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08112527"/>
      </p:ext>
    </p:extLst>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should </a:t>
            </a:r>
            <a:r>
              <a:rPr lang="en-US" dirty="0" smtClean="0"/>
              <a:t>alms </a:t>
            </a:r>
            <a:r>
              <a:rPr lang="en-US" dirty="0"/>
              <a:t>be given and why? </a:t>
            </a:r>
          </a:p>
        </p:txBody>
      </p:sp>
      <p:sp>
        <p:nvSpPr>
          <p:cNvPr id="4" name="TextBox 3"/>
          <p:cNvSpPr txBox="1"/>
          <p:nvPr/>
        </p:nvSpPr>
        <p:spPr>
          <a:xfrm>
            <a:off x="4495800" y="3886200"/>
            <a:ext cx="4114800" cy="2062103"/>
          </a:xfrm>
          <a:prstGeom prst="rect">
            <a:avLst/>
          </a:prstGeom>
          <a:noFill/>
        </p:spPr>
        <p:txBody>
          <a:bodyPr wrap="square" rtlCol="0">
            <a:spAutoFit/>
          </a:bodyPr>
          <a:lstStyle/>
          <a:p>
            <a:r>
              <a:rPr lang="en-US" sz="3200" dirty="0" smtClean="0"/>
              <a:t>Mt 26:11 For ye have the poor always with you; but me ye have not always.</a:t>
            </a:r>
            <a:endParaRPr lang="en-US" sz="3200" dirty="0"/>
          </a:p>
        </p:txBody>
      </p:sp>
      <p:pic>
        <p:nvPicPr>
          <p:cNvPr id="7170" name="Picture 2" descr="C:\Users\OTIS\AppData\Local\Microsoft\Windows\Temporary Internet Files\Content.IE5\C0D0KTA1\donate-654328_64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1" y="152400"/>
            <a:ext cx="2514600" cy="2546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4234369"/>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4451877"/>
          </a:xfrm>
        </p:spPr>
        <p:txBody>
          <a:bodyPr>
            <a:noAutofit/>
          </a:bodyPr>
          <a:lstStyle/>
          <a:p>
            <a:r>
              <a:rPr lang="en-US" sz="3600" dirty="0"/>
              <a:t>1. Christian stewards do not give alms to impress men. (Matt. 6:1, 2)</a:t>
            </a:r>
          </a:p>
          <a:p>
            <a:r>
              <a:rPr lang="en-US" sz="3600" dirty="0"/>
              <a:t>2. Christian stewards do not give alms to receive the temporary reward of men. (6:2)</a:t>
            </a:r>
          </a:p>
          <a:p>
            <a:r>
              <a:rPr lang="en-US" sz="3600" dirty="0"/>
              <a:t>3. Christian stewards giving alms in secret attracts God’s attention and receives God’s Reward. (Matt.6:3</a:t>
            </a:r>
            <a:r>
              <a:rPr lang="en-US" sz="3600" dirty="0" smtClean="0"/>
              <a:t>)</a:t>
            </a:r>
            <a:endParaRPr lang="en-US" sz="3600" dirty="0"/>
          </a:p>
        </p:txBody>
      </p:sp>
      <p:pic>
        <p:nvPicPr>
          <p:cNvPr id="8195" name="Picture 3" descr="C:\Users\OTIS\AppData\Local\Microsoft\Windows\Temporary Internet Files\Content.IE5\GUHQUZY5\cooltext512380744[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3200" y="5029200"/>
            <a:ext cx="3860318" cy="1485714"/>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C:\Users\OTIS\AppData\Local\Microsoft\Windows\Temporary Internet Files\Content.IE5\PSHG3BEQ\france_ribbon__eps_vector_with_gradient_mesh_sjpg2628[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53400" y="1828800"/>
            <a:ext cx="871537" cy="13944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16244548"/>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810500" cy="4451877"/>
          </a:xfrm>
        </p:spPr>
        <p:txBody>
          <a:bodyPr>
            <a:noAutofit/>
          </a:bodyPr>
          <a:lstStyle/>
          <a:p>
            <a:r>
              <a:rPr lang="en-US" sz="3200" dirty="0"/>
              <a:t>4. Christian stewards who are anxious to have their donations publicly acknowledged, should take warning from these words. (Matt 6:4)</a:t>
            </a:r>
          </a:p>
          <a:p>
            <a:r>
              <a:rPr lang="en-US" sz="3200" dirty="0"/>
              <a:t>5. Christian stewards are promised special blessings for giving to the poor. (Proverbs 19:17)</a:t>
            </a:r>
          </a:p>
          <a:p>
            <a:endParaRPr lang="en-US" sz="3200" dirty="0"/>
          </a:p>
        </p:txBody>
      </p:sp>
      <p:pic>
        <p:nvPicPr>
          <p:cNvPr id="9218" name="Picture 2" descr="C:\Users\OTIS\AppData\Local\Microsoft\Windows\Temporary Internet Files\Content.IE5\C0D0KTA1\risk-reward-ratio[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95600" y="4343400"/>
            <a:ext cx="2472696" cy="2146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5626144"/>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4375677"/>
          </a:xfrm>
        </p:spPr>
        <p:txBody>
          <a:bodyPr>
            <a:noAutofit/>
          </a:bodyPr>
          <a:lstStyle/>
          <a:p>
            <a:r>
              <a:rPr lang="en-US" sz="2800" dirty="0"/>
              <a:t>6. Christian stewards who give to the poor and to the Lord’s cause make deposits in the Bank of Eternity. (Matt.6:19)</a:t>
            </a:r>
          </a:p>
          <a:p>
            <a:r>
              <a:rPr lang="en-US" sz="2800" dirty="0"/>
              <a:t>7. Christian stewardship reflects the position of the believer’s heart as it relates to where his treasure is laid up.(Matt. 6:20)</a:t>
            </a:r>
          </a:p>
          <a:p>
            <a:r>
              <a:rPr lang="en-US" sz="2800" dirty="0"/>
              <a:t>8. Christian stewards entrust their treasures to God for safe keeping from decay, and robbery: for in no other place is their treasure secure. (Matt. 6:21)</a:t>
            </a:r>
          </a:p>
          <a:p>
            <a:r>
              <a:rPr lang="en-US" sz="2800" dirty="0"/>
              <a:t>9. If our choicest possessions are </a:t>
            </a:r>
            <a:r>
              <a:rPr lang="en-US" sz="2800" dirty="0" smtClean="0"/>
              <a:t>on </a:t>
            </a:r>
            <a:r>
              <a:rPr lang="en-US" sz="2800" dirty="0"/>
              <a:t>the earth, our heart will be earth-bound. (Matt. 6:21)</a:t>
            </a:r>
          </a:p>
        </p:txBody>
      </p:sp>
    </p:spTree>
    <p:extLst>
      <p:ext uri="{BB962C8B-B14F-4D97-AF65-F5344CB8AC3E}">
        <p14:creationId xmlns="" xmlns:p14="http://schemas.microsoft.com/office/powerpoint/2010/main" val="301009739"/>
      </p:ext>
    </p:extLst>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451877"/>
          </a:xfrm>
        </p:spPr>
        <p:txBody>
          <a:bodyPr>
            <a:noAutofit/>
          </a:bodyPr>
          <a:lstStyle/>
          <a:p>
            <a:r>
              <a:rPr lang="en-US" sz="2800" dirty="0"/>
              <a:t>10. If God be the treasure of our souls, our hearts, our affections and desires will be placed on things above. An earthly minded man proves that his treasure is below; a heavenly minded man shows that his treasure is above. (Luke 12:33,34)</a:t>
            </a:r>
          </a:p>
          <a:p>
            <a:r>
              <a:rPr lang="en-US" sz="2800" dirty="0"/>
              <a:t>11. Christian stewards choose to do good at whatever time or place, and in whatever manner they can.(Gal. 6:10)</a:t>
            </a:r>
          </a:p>
          <a:p>
            <a:r>
              <a:rPr lang="en-US" sz="2800" dirty="0"/>
              <a:t>12. Christian Stewardship is the true test of our Godly love. (1 John 3:16-17)</a:t>
            </a:r>
          </a:p>
        </p:txBody>
      </p:sp>
    </p:spTree>
    <p:extLst>
      <p:ext uri="{BB962C8B-B14F-4D97-AF65-F5344CB8AC3E}">
        <p14:creationId xmlns="" xmlns:p14="http://schemas.microsoft.com/office/powerpoint/2010/main" val="1592349055"/>
      </p:ext>
    </p:extLst>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1John </a:t>
            </a:r>
            <a:r>
              <a:rPr lang="en-US" dirty="0"/>
              <a:t>3:16 </a:t>
            </a:r>
            <a:r>
              <a:rPr lang="en-US" dirty="0" smtClean="0"/>
              <a:t>- 18</a:t>
            </a:r>
            <a:endParaRPr lang="en-US" dirty="0"/>
          </a:p>
        </p:txBody>
      </p:sp>
      <p:sp>
        <p:nvSpPr>
          <p:cNvPr id="3" name="Content Placeholder 2"/>
          <p:cNvSpPr>
            <a:spLocks noGrp="1"/>
          </p:cNvSpPr>
          <p:nvPr>
            <p:ph idx="1"/>
          </p:nvPr>
        </p:nvSpPr>
        <p:spPr>
          <a:xfrm>
            <a:off x="304800" y="914400"/>
            <a:ext cx="8534400" cy="3579849"/>
          </a:xfrm>
        </p:spPr>
        <p:txBody>
          <a:bodyPr>
            <a:noAutofit/>
          </a:bodyPr>
          <a:lstStyle/>
          <a:p>
            <a:r>
              <a:rPr lang="en-US" sz="2800" dirty="0" smtClean="0"/>
              <a:t>16 </a:t>
            </a:r>
            <a:r>
              <a:rPr lang="en-US" sz="2800" dirty="0"/>
              <a:t>In this we see what love is, because he gave his life for us; and it is right for us to give our lives for the brothers.</a:t>
            </a:r>
          </a:p>
          <a:p>
            <a:r>
              <a:rPr lang="en-US" sz="2800" dirty="0" smtClean="0"/>
              <a:t>17 </a:t>
            </a:r>
            <a:r>
              <a:rPr lang="en-US" sz="2800" dirty="0"/>
              <a:t>But if a man has this world's goods, and sees that his brother is in need, and keeps his heart shut against his brother, how is it possible for the love of God to be in him?</a:t>
            </a:r>
          </a:p>
          <a:p>
            <a:r>
              <a:rPr lang="en-US" sz="2800" dirty="0" smtClean="0"/>
              <a:t>18 </a:t>
            </a:r>
            <a:r>
              <a:rPr lang="en-US" sz="2800" dirty="0"/>
              <a:t>My little children, do not let our love be in word and in tongue, but let it be in act and in good faith.</a:t>
            </a:r>
          </a:p>
        </p:txBody>
      </p:sp>
    </p:spTree>
    <p:extLst>
      <p:ext uri="{BB962C8B-B14F-4D97-AF65-F5344CB8AC3E}">
        <p14:creationId xmlns="" xmlns:p14="http://schemas.microsoft.com/office/powerpoint/2010/main" val="955009319"/>
      </p:ext>
    </p:extLst>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Biblical Lessons on Old Testament Biblical Tithing</a:t>
            </a:r>
          </a:p>
        </p:txBody>
      </p:sp>
      <p:sp>
        <p:nvSpPr>
          <p:cNvPr id="3" name="Subtitle 2"/>
          <p:cNvSpPr>
            <a:spLocks noGrp="1"/>
          </p:cNvSpPr>
          <p:nvPr>
            <p:ph type="subTitle" idx="1"/>
          </p:nvPr>
        </p:nvSpPr>
        <p:spPr/>
        <p:txBody>
          <a:bodyPr/>
          <a:lstStyle/>
          <a:p>
            <a:r>
              <a:rPr lang="de-DE" dirty="0"/>
              <a:t>Genesis 14:7-20; 28:20-22, Malachi 3:7-12</a:t>
            </a:r>
            <a:endParaRPr lang="en-US" dirty="0"/>
          </a:p>
        </p:txBody>
      </p:sp>
      <p:sp>
        <p:nvSpPr>
          <p:cNvPr id="4" name="TextBox 3"/>
          <p:cNvSpPr txBox="1"/>
          <p:nvPr/>
        </p:nvSpPr>
        <p:spPr>
          <a:xfrm>
            <a:off x="3352800" y="3886200"/>
            <a:ext cx="5486400" cy="2677656"/>
          </a:xfrm>
          <a:prstGeom prst="rect">
            <a:avLst/>
          </a:prstGeom>
          <a:noFill/>
        </p:spPr>
        <p:txBody>
          <a:bodyPr wrap="square" rtlCol="0">
            <a:spAutoFit/>
          </a:bodyPr>
          <a:lstStyle/>
          <a:p>
            <a:r>
              <a:rPr lang="en-US" sz="2400" dirty="0" smtClean="0"/>
              <a:t>Mal 3:10 Bring ye all the tithes into the storehouse, that there may be meat in mine house, and prove me now herewith, </a:t>
            </a:r>
            <a:r>
              <a:rPr lang="en-US" sz="2400" dirty="0" err="1" smtClean="0"/>
              <a:t>saith</a:t>
            </a:r>
            <a:r>
              <a:rPr lang="en-US" sz="2400" dirty="0" smtClean="0"/>
              <a:t> the LORD of hosts, if I will not open you the windows of heaven, and pour you out a blessing, that there shall not be room enough to receive it</a:t>
            </a:r>
            <a:r>
              <a:rPr lang="en-US" dirty="0" smtClean="0"/>
              <a:t>.</a:t>
            </a:r>
            <a:endParaRPr lang="en-US" dirty="0"/>
          </a:p>
        </p:txBody>
      </p:sp>
      <p:pic>
        <p:nvPicPr>
          <p:cNvPr id="10242" name="Picture 2" descr="C:\Users\OTIS\AppData\Local\Microsoft\Windows\Temporary Internet Files\Content.IE5\PSHG3BEQ\giving_hand[1].jp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304800"/>
            <a:ext cx="2147455" cy="236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3773606"/>
      </p:ext>
    </p:extLst>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Proposition</a:t>
            </a:r>
          </a:p>
        </p:txBody>
      </p:sp>
      <p:sp>
        <p:nvSpPr>
          <p:cNvPr id="3" name="Content Placeholder 2"/>
          <p:cNvSpPr>
            <a:spLocks noGrp="1"/>
          </p:cNvSpPr>
          <p:nvPr>
            <p:ph idx="1"/>
          </p:nvPr>
        </p:nvSpPr>
        <p:spPr>
          <a:xfrm>
            <a:off x="304800" y="1143000"/>
            <a:ext cx="8153400" cy="3579849"/>
          </a:xfrm>
        </p:spPr>
        <p:txBody>
          <a:bodyPr>
            <a:normAutofit lnSpcReduction="10000"/>
          </a:bodyPr>
          <a:lstStyle/>
          <a:p>
            <a:r>
              <a:rPr lang="en-US" dirty="0" smtClean="0"/>
              <a:t>      </a:t>
            </a:r>
            <a:r>
              <a:rPr lang="en-US" sz="3600" dirty="0" smtClean="0"/>
              <a:t>A </a:t>
            </a:r>
            <a:r>
              <a:rPr lang="en-US" sz="3600" dirty="0"/>
              <a:t>vital part of our Christian Stewardship is that of giving our tithes to God. A study of the Biblical Tithe is important because informed Christian Stewards can give in faith, love, claiming the promises of God without becoming legalistic.</a:t>
            </a:r>
          </a:p>
        </p:txBody>
      </p:sp>
    </p:spTree>
    <p:extLst>
      <p:ext uri="{BB962C8B-B14F-4D97-AF65-F5344CB8AC3E}">
        <p14:creationId xmlns="" xmlns:p14="http://schemas.microsoft.com/office/powerpoint/2010/main" val="3330897318"/>
      </p:ext>
    </p:extLst>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140000">
            <a:off x="846031" y="1857996"/>
            <a:ext cx="5650992" cy="1207509"/>
          </a:xfrm>
        </p:spPr>
        <p:txBody>
          <a:bodyPr/>
          <a:lstStyle/>
          <a:p>
            <a:r>
              <a:rPr lang="en-US" dirty="0"/>
              <a:t>Biblical tithing preceded the Mosaic </a:t>
            </a:r>
            <a:r>
              <a:rPr lang="en-US" dirty="0" smtClean="0"/>
              <a:t>Law and were included in the mosaic law </a:t>
            </a:r>
            <a:endParaRPr lang="en-US" dirty="0"/>
          </a:p>
        </p:txBody>
      </p:sp>
      <p:pic>
        <p:nvPicPr>
          <p:cNvPr id="1026" name="Picture 2" descr="C:\Users\OTIS\AppData\Local\Microsoft\Windows\Temporary Internet Files\Content.IE5\PSHG3BEQ\its-the-law[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6800" y="3962400"/>
            <a:ext cx="1828800" cy="182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680423"/>
      </p:ext>
    </p:extLst>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Believers the Importance of Christian Stewardship</a:t>
            </a:r>
          </a:p>
        </p:txBody>
      </p:sp>
      <p:sp>
        <p:nvSpPr>
          <p:cNvPr id="3" name="Content Placeholder 2"/>
          <p:cNvSpPr>
            <a:spLocks noGrp="1"/>
          </p:cNvSpPr>
          <p:nvPr>
            <p:ph idx="1"/>
          </p:nvPr>
        </p:nvSpPr>
        <p:spPr/>
        <p:txBody>
          <a:bodyPr>
            <a:normAutofit fontScale="92500" lnSpcReduction="20000"/>
          </a:bodyPr>
          <a:lstStyle/>
          <a:p>
            <a:pPr algn="ctr"/>
            <a:r>
              <a:rPr lang="en-US" sz="2800" dirty="0"/>
              <a:t>Biblical Lessons on Christian Stewardship</a:t>
            </a:r>
          </a:p>
          <a:p>
            <a:pPr algn="ctr"/>
            <a:r>
              <a:rPr lang="en-US" sz="2600" dirty="0"/>
              <a:t>Scripture </a:t>
            </a:r>
            <a:r>
              <a:rPr lang="en-US" sz="2600" dirty="0" smtClean="0"/>
              <a:t>Reference</a:t>
            </a:r>
            <a:r>
              <a:rPr lang="en-US" sz="2600" dirty="0"/>
              <a:t>: 2 Corinthians </a:t>
            </a:r>
            <a:r>
              <a:rPr lang="en-US" sz="2600" dirty="0" smtClean="0"/>
              <a:t>8:1-5</a:t>
            </a:r>
          </a:p>
          <a:p>
            <a:pPr algn="ctr"/>
            <a:endParaRPr lang="en-US" sz="2600" dirty="0"/>
          </a:p>
          <a:p>
            <a:r>
              <a:rPr lang="en-US" dirty="0" smtClean="0"/>
              <a:t>       </a:t>
            </a:r>
            <a:r>
              <a:rPr lang="en-US" sz="2600" dirty="0" smtClean="0">
                <a:solidFill>
                  <a:schemeClr val="accent2"/>
                </a:solidFill>
              </a:rPr>
              <a:t>Proposition</a:t>
            </a:r>
            <a:r>
              <a:rPr lang="en-US" sz="2600" dirty="0">
                <a:solidFill>
                  <a:schemeClr val="accent2"/>
                </a:solidFill>
              </a:rPr>
              <a:t>: </a:t>
            </a:r>
            <a:endParaRPr lang="en-US" sz="2600" dirty="0" smtClean="0">
              <a:solidFill>
                <a:schemeClr val="accent2"/>
              </a:solidFill>
            </a:endParaRPr>
          </a:p>
          <a:p>
            <a:r>
              <a:rPr lang="en-US" sz="2400" dirty="0" smtClean="0"/>
              <a:t>     Christian </a:t>
            </a:r>
            <a:r>
              <a:rPr lang="en-US" sz="2400" dirty="0"/>
              <a:t>Stewardship is an acknowledgement of God’s divine ownership of the World, the fullness there of and </a:t>
            </a:r>
            <a:r>
              <a:rPr lang="en-US" sz="2400" dirty="0" smtClean="0"/>
              <a:t>He </a:t>
            </a:r>
            <a:r>
              <a:rPr lang="en-US" sz="2400" dirty="0"/>
              <a:t>has a perfect right to govern and dispose of all as </a:t>
            </a:r>
            <a:r>
              <a:rPr lang="en-US" sz="2400" dirty="0" err="1"/>
              <a:t>seemeth</a:t>
            </a:r>
            <a:r>
              <a:rPr lang="en-US" sz="2400" dirty="0"/>
              <a:t> good in His sight, yet He has placed the management of His world in our care. We must prove ourselves to be good stewards for His glory.</a:t>
            </a:r>
          </a:p>
        </p:txBody>
      </p:sp>
    </p:spTree>
    <p:extLst>
      <p:ext uri="{BB962C8B-B14F-4D97-AF65-F5344CB8AC3E}">
        <p14:creationId xmlns="" xmlns:p14="http://schemas.microsoft.com/office/powerpoint/2010/main" val="386908014"/>
      </p:ext>
    </p:extLst>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305800" cy="548640"/>
          </a:xfrm>
        </p:spPr>
        <p:txBody>
          <a:bodyPr/>
          <a:lstStyle/>
          <a:p>
            <a:r>
              <a:rPr lang="en-US" dirty="0"/>
              <a:t>1. Biblical tithing preceded the Mosaic Law. (Genesis </a:t>
            </a:r>
            <a:r>
              <a:rPr lang="en-US" dirty="0" smtClean="0"/>
              <a:t>17-20</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838200" y="1143000"/>
            <a:ext cx="7520940" cy="3579849"/>
          </a:xfrm>
        </p:spPr>
        <p:txBody>
          <a:bodyPr>
            <a:normAutofit/>
          </a:bodyPr>
          <a:lstStyle/>
          <a:p>
            <a:endParaRPr lang="en-US" sz="2800" dirty="0" smtClean="0"/>
          </a:p>
          <a:p>
            <a:r>
              <a:rPr lang="en-US" sz="2800" dirty="0" smtClean="0"/>
              <a:t>Abraham</a:t>
            </a:r>
            <a:r>
              <a:rPr lang="en-US" sz="2800" dirty="0"/>
              <a:t>, the father of the faithful is the first known tither in the Bible. </a:t>
            </a:r>
            <a:r>
              <a:rPr lang="en-US" sz="2800" dirty="0" smtClean="0"/>
              <a:t>(Genesis 14:17-20)</a:t>
            </a:r>
          </a:p>
          <a:p>
            <a:endParaRPr lang="en-US" sz="2800" dirty="0" smtClean="0"/>
          </a:p>
          <a:p>
            <a:r>
              <a:rPr lang="en-US" sz="2800" dirty="0"/>
              <a:t>Jacob, Abraham’s grand son was a tither. (Genesis 28:20-22</a:t>
            </a:r>
            <a:r>
              <a:rPr lang="en-US" sz="2800" dirty="0" smtClean="0"/>
              <a:t>)</a:t>
            </a:r>
          </a:p>
          <a:p>
            <a:endParaRPr lang="en-US" sz="2800" dirty="0"/>
          </a:p>
        </p:txBody>
      </p:sp>
      <p:pic>
        <p:nvPicPr>
          <p:cNvPr id="11267" name="Picture 3" descr="C:\Users\OTIS\AppData\Local\Microsoft\Windows\Temporary Internet Files\Content.IE5\PSHG3BEQ\mandamientos[1].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24400" y="4038600"/>
            <a:ext cx="2493645" cy="2514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90982967"/>
      </p:ext>
    </p:extLst>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760"/>
            <a:ext cx="8458200" cy="548640"/>
          </a:xfrm>
        </p:spPr>
        <p:txBody>
          <a:bodyPr/>
          <a:lstStyle/>
          <a:p>
            <a:r>
              <a:rPr lang="en-US" dirty="0"/>
              <a:t>Biblical tithing was a part of the Mosaic Law.</a:t>
            </a:r>
          </a:p>
        </p:txBody>
      </p:sp>
      <p:sp>
        <p:nvSpPr>
          <p:cNvPr id="3" name="Content Placeholder 2"/>
          <p:cNvSpPr>
            <a:spLocks noGrp="1"/>
          </p:cNvSpPr>
          <p:nvPr>
            <p:ph idx="1"/>
          </p:nvPr>
        </p:nvSpPr>
        <p:spPr>
          <a:xfrm>
            <a:off x="381000" y="1295400"/>
            <a:ext cx="8458200" cy="3579849"/>
          </a:xfrm>
        </p:spPr>
        <p:txBody>
          <a:bodyPr>
            <a:normAutofit/>
          </a:bodyPr>
          <a:lstStyle/>
          <a:p>
            <a:r>
              <a:rPr lang="en-US" sz="3200" dirty="0"/>
              <a:t>The tithe was holy unto the Lord. (Lev. 27:30)</a:t>
            </a:r>
          </a:p>
          <a:p>
            <a:r>
              <a:rPr lang="en-US" sz="3200" dirty="0" smtClean="0"/>
              <a:t>Failure </a:t>
            </a:r>
            <a:r>
              <a:rPr lang="en-US" sz="3200" dirty="0"/>
              <a:t>to tithe was a serious matter to God. (Mal. 3:7-9</a:t>
            </a:r>
            <a:r>
              <a:rPr lang="en-US" sz="3200" dirty="0" smtClean="0"/>
              <a:t>)</a:t>
            </a:r>
          </a:p>
          <a:p>
            <a:r>
              <a:rPr lang="en-US" sz="3200" dirty="0"/>
              <a:t>Faithfulness to biblical tithing will result in God’s blessing. (Mal. 3:7-12)</a:t>
            </a:r>
          </a:p>
        </p:txBody>
      </p:sp>
      <p:pic>
        <p:nvPicPr>
          <p:cNvPr id="12290" name="Picture 2" descr="C:\Users\OTIS\AppData\Local\Microsoft\Windows\Temporary Internet Files\Content.IE5\C0D0KTA1\10_ComCover[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95600" y="4245429"/>
            <a:ext cx="3733800" cy="248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15728177"/>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814453" y="1731397"/>
            <a:ext cx="5654006" cy="1210595"/>
          </a:xfrm>
        </p:spPr>
        <p:txBody>
          <a:bodyPr/>
          <a:lstStyle/>
          <a:p>
            <a:r>
              <a:rPr lang="en-US" dirty="0"/>
              <a:t>Biblical Lessons on Giving Freewill Offering</a:t>
            </a:r>
          </a:p>
        </p:txBody>
      </p:sp>
      <p:sp>
        <p:nvSpPr>
          <p:cNvPr id="4" name="TextBox 3"/>
          <p:cNvSpPr txBox="1"/>
          <p:nvPr/>
        </p:nvSpPr>
        <p:spPr>
          <a:xfrm>
            <a:off x="4419600" y="3581400"/>
            <a:ext cx="4191000" cy="2308324"/>
          </a:xfrm>
          <a:prstGeom prst="rect">
            <a:avLst/>
          </a:prstGeom>
          <a:noFill/>
        </p:spPr>
        <p:txBody>
          <a:bodyPr wrap="square" rtlCol="0">
            <a:spAutoFit/>
          </a:bodyPr>
          <a:lstStyle/>
          <a:p>
            <a:r>
              <a:rPr lang="en-US" sz="3600" dirty="0" smtClean="0"/>
              <a:t>Scripture Reference: </a:t>
            </a:r>
          </a:p>
          <a:p>
            <a:r>
              <a:rPr lang="en-US" sz="3600" dirty="0" smtClean="0"/>
              <a:t>Leviticus 1:2, 3</a:t>
            </a:r>
          </a:p>
          <a:p>
            <a:r>
              <a:rPr lang="en-US" sz="3600" dirty="0" smtClean="0"/>
              <a:t>1Chronicles 29:9 </a:t>
            </a:r>
          </a:p>
          <a:p>
            <a:r>
              <a:rPr lang="en-US" sz="3600" dirty="0" smtClean="0"/>
              <a:t>2Corinthians 9:7</a:t>
            </a:r>
            <a:endParaRPr lang="en-US" sz="3600" dirty="0"/>
          </a:p>
        </p:txBody>
      </p:sp>
      <p:pic>
        <p:nvPicPr>
          <p:cNvPr id="14338" name="Picture 2" descr="C:\Users\OTIS\AppData\Local\Microsoft\Windows\Temporary Internet Files\Content.IE5\U4LC20EF\19677025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0" y="685800"/>
            <a:ext cx="2057400" cy="1847964"/>
          </a:xfrm>
          <a:prstGeom prst="rect">
            <a:avLst/>
          </a:prstGeom>
          <a:noFill/>
          <a:extLst>
            <a:ext uri="{909E8E84-426E-40DD-AFC4-6F175D3DCCD1}">
              <a14:hiddenFill xmlns="" xmlns:a14="http://schemas.microsoft.com/office/drawing/2010/main">
                <a:solidFill>
                  <a:srgbClr val="FFFFFF"/>
                </a:solidFill>
              </a14:hiddenFill>
            </a:ext>
          </a:extLst>
        </p:spPr>
      </p:pic>
      <p:pic>
        <p:nvPicPr>
          <p:cNvPr id="14339" name="Picture 3" descr="C:\Users\OTIS\AppData\Local\Microsoft\Windows\Temporary Internet Files\Content.IE5\PSHG3BEQ\1467521_300[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29400" y="1173050"/>
            <a:ext cx="2286000" cy="228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1907988"/>
      </p:ext>
    </p:extLst>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Proposition </a:t>
            </a:r>
            <a:endParaRPr lang="en-US" dirty="0"/>
          </a:p>
        </p:txBody>
      </p:sp>
      <p:sp>
        <p:nvSpPr>
          <p:cNvPr id="3" name="Content Placeholder 2"/>
          <p:cNvSpPr>
            <a:spLocks noGrp="1"/>
          </p:cNvSpPr>
          <p:nvPr>
            <p:ph idx="1"/>
          </p:nvPr>
        </p:nvSpPr>
        <p:spPr>
          <a:xfrm>
            <a:off x="457200" y="914400"/>
            <a:ext cx="7635240" cy="4004772"/>
          </a:xfrm>
        </p:spPr>
        <p:txBody>
          <a:bodyPr/>
          <a:lstStyle/>
          <a:p>
            <a:r>
              <a:rPr lang="en-US" dirty="0" smtClean="0"/>
              <a:t>      </a:t>
            </a:r>
            <a:r>
              <a:rPr lang="en-US" sz="3200" dirty="0" smtClean="0"/>
              <a:t>The Christian stewards </a:t>
            </a:r>
            <a:r>
              <a:rPr lang="en-US" sz="3200" dirty="0"/>
              <a:t>must offer their offerings voluntarily. What is done in religion, so as to please God, must be done by no other constraint than that of love for </a:t>
            </a:r>
            <a:r>
              <a:rPr lang="en-US" sz="3200" dirty="0" smtClean="0"/>
              <a:t>God. God </a:t>
            </a:r>
            <a:r>
              <a:rPr lang="en-US" sz="3200" dirty="0"/>
              <a:t>accepts the willing people and the cheerful </a:t>
            </a:r>
            <a:r>
              <a:rPr lang="en-US" sz="3200" dirty="0" smtClean="0"/>
              <a:t>givers.</a:t>
            </a:r>
            <a:endParaRPr lang="en-US" sz="3200" dirty="0"/>
          </a:p>
        </p:txBody>
      </p:sp>
      <p:pic>
        <p:nvPicPr>
          <p:cNvPr id="13314" name="Picture 2" descr="C:\Users\OTIS\AppData\Local\Microsoft\Windows\Temporary Internet Files\Content.IE5\GUHQUZY5\group_cheer[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466114" y="3505200"/>
            <a:ext cx="2362200" cy="21877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846543"/>
      </p:ext>
    </p:extLst>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Giving That Pleases God</a:t>
            </a:r>
            <a:endParaRPr lang="en-US" dirty="0"/>
          </a:p>
        </p:txBody>
      </p:sp>
      <p:sp>
        <p:nvSpPr>
          <p:cNvPr id="3" name="Content Placeholder 2"/>
          <p:cNvSpPr>
            <a:spLocks noGrp="1"/>
          </p:cNvSpPr>
          <p:nvPr>
            <p:ph idx="1"/>
          </p:nvPr>
        </p:nvSpPr>
        <p:spPr>
          <a:xfrm>
            <a:off x="381000" y="1284514"/>
            <a:ext cx="8229600" cy="3579849"/>
          </a:xfrm>
        </p:spPr>
        <p:txBody>
          <a:bodyPr>
            <a:noAutofit/>
          </a:bodyPr>
          <a:lstStyle/>
          <a:p>
            <a:pPr>
              <a:buAutoNum type="arabicPeriod"/>
            </a:pPr>
            <a:r>
              <a:rPr lang="en-US" sz="2400" dirty="0" smtClean="0"/>
              <a:t>God </a:t>
            </a:r>
            <a:r>
              <a:rPr lang="en-US" sz="2400" dirty="0"/>
              <a:t>gave guidelines for giving offering and sacrifice that we might serve Him with </a:t>
            </a:r>
            <a:r>
              <a:rPr lang="en-US" sz="2400" dirty="0" err="1" smtClean="0"/>
              <a:t>honour</a:t>
            </a:r>
            <a:r>
              <a:rPr lang="en-US" sz="2400" dirty="0" smtClean="0"/>
              <a:t> and </a:t>
            </a:r>
            <a:r>
              <a:rPr lang="en-US" sz="2400" dirty="0"/>
              <a:t>obtaining of His </a:t>
            </a:r>
            <a:r>
              <a:rPr lang="en-US" sz="2400" dirty="0" err="1"/>
              <a:t>favour</a:t>
            </a:r>
            <a:r>
              <a:rPr lang="en-US" sz="2400" dirty="0"/>
              <a:t>. (Lev. 1:2, 3</a:t>
            </a:r>
            <a:r>
              <a:rPr lang="en-US" sz="2400" dirty="0" smtClean="0"/>
              <a:t>)</a:t>
            </a:r>
          </a:p>
          <a:p>
            <a:pPr>
              <a:buAutoNum type="arabicPeriod"/>
            </a:pPr>
            <a:r>
              <a:rPr lang="en-US" sz="2400" dirty="0"/>
              <a:t>What is done in works of piety and charity should be done willingly, not by constraint; for God loves a cheerful giver. David set a good example. David offered, not from constraint, or for show; but because he had set his affection to the house of God, and thought he could never do enough towards promoting that good work. (1Chronicles 29:1-9)</a:t>
            </a:r>
          </a:p>
        </p:txBody>
      </p:sp>
      <p:pic>
        <p:nvPicPr>
          <p:cNvPr id="15362" name="Picture 2" descr="C:\Users\OTIS\AppData\Local\Microsoft\Windows\Temporary Internet Files\Content.IE5\U4LC20EF\donate-logo[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34200" y="4648200"/>
            <a:ext cx="2209800" cy="220980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3" name="Picture 3" descr="C:\Users\OTIS\AppData\Local\Microsoft\Windows\Temporary Internet Files\Content.IE5\PSHG3BEQ\giving_hand[1].jpe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0589" y="0"/>
            <a:ext cx="1177636" cy="1295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1414469"/>
      </p:ext>
    </p:extLst>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39100" cy="548640"/>
          </a:xfrm>
        </p:spPr>
        <p:txBody>
          <a:bodyPr/>
          <a:lstStyle/>
          <a:p>
            <a:r>
              <a:rPr lang="en-US" dirty="0"/>
              <a:t>Giving That Pleases </a:t>
            </a:r>
            <a:r>
              <a:rPr lang="en-US" dirty="0" smtClean="0"/>
              <a:t>God Will be rewarded</a:t>
            </a:r>
            <a:endParaRPr lang="en-US" dirty="0"/>
          </a:p>
        </p:txBody>
      </p:sp>
      <p:sp>
        <p:nvSpPr>
          <p:cNvPr id="3" name="Content Placeholder 2"/>
          <p:cNvSpPr>
            <a:spLocks noGrp="1"/>
          </p:cNvSpPr>
          <p:nvPr>
            <p:ph idx="1"/>
          </p:nvPr>
        </p:nvSpPr>
        <p:spPr>
          <a:xfrm>
            <a:off x="381000" y="1100628"/>
            <a:ext cx="8229600" cy="3579849"/>
          </a:xfrm>
        </p:spPr>
        <p:txBody>
          <a:bodyPr>
            <a:noAutofit/>
          </a:bodyPr>
          <a:lstStyle/>
          <a:p>
            <a:r>
              <a:rPr lang="en-US" sz="2000" dirty="0" smtClean="0"/>
              <a:t>     Although </a:t>
            </a:r>
            <a:r>
              <a:rPr lang="en-US" sz="2000" dirty="0"/>
              <a:t>offering should be given without constraint, Christian stewards will be rewarded in proportion to what, from love to Christ, they do for His cause. (2Corinthians 9:6-9</a:t>
            </a:r>
            <a:r>
              <a:rPr lang="en-US" sz="2000" dirty="0" smtClean="0"/>
              <a:t>)</a:t>
            </a:r>
          </a:p>
          <a:p>
            <a:endParaRPr lang="en-US" sz="2000" dirty="0"/>
          </a:p>
          <a:p>
            <a:r>
              <a:rPr lang="en-US" sz="2000" dirty="0" smtClean="0"/>
              <a:t>      Christian </a:t>
            </a:r>
            <a:r>
              <a:rPr lang="en-US" sz="2000" dirty="0"/>
              <a:t>stewards must resist the common objection against liberal alms-giving; men are afraid they shall want themselves, what they give away to others.(v. 8</a:t>
            </a:r>
            <a:r>
              <a:rPr lang="en-US" sz="2000" dirty="0" smtClean="0"/>
              <a:t>)</a:t>
            </a:r>
          </a:p>
          <a:p>
            <a:endParaRPr lang="en-US" sz="2000" dirty="0" smtClean="0"/>
          </a:p>
          <a:p>
            <a:r>
              <a:rPr lang="en-US" sz="2000" dirty="0" smtClean="0"/>
              <a:t>      Christian </a:t>
            </a:r>
            <a:r>
              <a:rPr lang="en-US" sz="2000" dirty="0"/>
              <a:t>Stewards must maintain a bountiful eye that looks for opportunities to be a blessing. (Proverbs 22:9; Proverbs 11:24-26)</a:t>
            </a:r>
          </a:p>
        </p:txBody>
      </p:sp>
      <p:pic>
        <p:nvPicPr>
          <p:cNvPr id="16388" name="Picture 4" descr="C:\Users\OTIS\AppData\Local\Microsoft\Windows\Temporary Internet Files\Content.IE5\U4LC20EF\52d5ff2a732ff[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5010150"/>
            <a:ext cx="2136243" cy="1847850"/>
          </a:xfrm>
          <a:prstGeom prst="rect">
            <a:avLst/>
          </a:prstGeom>
          <a:noFill/>
          <a:extLst>
            <a:ext uri="{909E8E84-426E-40DD-AFC4-6F175D3DCCD1}">
              <a14:hiddenFill xmlns="" xmlns:a14="http://schemas.microsoft.com/office/drawing/2010/main">
                <a:solidFill>
                  <a:srgbClr val="FFFFFF"/>
                </a:solidFill>
              </a14:hiddenFill>
            </a:ext>
          </a:extLst>
        </p:spPr>
      </p:pic>
      <p:pic>
        <p:nvPicPr>
          <p:cNvPr id="16389" name="Picture 5" descr="C:\Users\OTIS\AppData\Local\Microsoft\Windows\Temporary Internet Files\Content.IE5\GUHQUZY5\1324303693H7Y13C[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47211" y="5046436"/>
            <a:ext cx="1560732" cy="18115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54140027"/>
      </p:ext>
    </p:extLst>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21550" y="1591169"/>
            <a:ext cx="6230144" cy="1204306"/>
          </a:xfrm>
        </p:spPr>
        <p:txBody>
          <a:bodyPr/>
          <a:lstStyle/>
          <a:p>
            <a:r>
              <a:rPr lang="en-US" dirty="0"/>
              <a:t>Teaching Believers the Importance of Christian </a:t>
            </a:r>
            <a:r>
              <a:rPr lang="en-US" dirty="0" smtClean="0"/>
              <a:t>Stewardship includes home </a:t>
            </a:r>
            <a:endParaRPr lang="en-US" dirty="0"/>
          </a:p>
        </p:txBody>
      </p:sp>
      <p:sp>
        <p:nvSpPr>
          <p:cNvPr id="4" name="TextBox 3"/>
          <p:cNvSpPr txBox="1"/>
          <p:nvPr/>
        </p:nvSpPr>
        <p:spPr>
          <a:xfrm>
            <a:off x="4267200" y="4162808"/>
            <a:ext cx="4267200" cy="1384995"/>
          </a:xfrm>
          <a:prstGeom prst="rect">
            <a:avLst/>
          </a:prstGeom>
          <a:noFill/>
        </p:spPr>
        <p:txBody>
          <a:bodyPr wrap="square" rtlCol="0">
            <a:spAutoFit/>
          </a:bodyPr>
          <a:lstStyle/>
          <a:p>
            <a:r>
              <a:rPr lang="en-US" sz="2800" dirty="0" smtClean="0"/>
              <a:t>Scriptural Text: </a:t>
            </a:r>
          </a:p>
          <a:p>
            <a:r>
              <a:rPr lang="en-US" sz="2800" dirty="0" smtClean="0"/>
              <a:t>Matthew 25:14-30</a:t>
            </a:r>
          </a:p>
          <a:p>
            <a:r>
              <a:rPr lang="en-US" sz="2800" dirty="0" smtClean="0"/>
              <a:t>Proverbs 18:9; 19:17, 21:2</a:t>
            </a:r>
            <a:endParaRPr lang="en-US" sz="2800" dirty="0"/>
          </a:p>
        </p:txBody>
      </p:sp>
    </p:spTree>
    <p:extLst>
      <p:ext uri="{BB962C8B-B14F-4D97-AF65-F5344CB8AC3E}">
        <p14:creationId xmlns="" xmlns:p14="http://schemas.microsoft.com/office/powerpoint/2010/main" val="2232815472"/>
      </p:ext>
    </p:extLst>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Proposition</a:t>
            </a:r>
          </a:p>
        </p:txBody>
      </p:sp>
      <p:sp>
        <p:nvSpPr>
          <p:cNvPr id="3" name="Content Placeholder 2"/>
          <p:cNvSpPr>
            <a:spLocks noGrp="1"/>
          </p:cNvSpPr>
          <p:nvPr>
            <p:ph idx="1"/>
          </p:nvPr>
        </p:nvSpPr>
        <p:spPr>
          <a:xfrm>
            <a:off x="457200" y="1219200"/>
            <a:ext cx="8229600" cy="4080972"/>
          </a:xfrm>
        </p:spPr>
        <p:txBody>
          <a:bodyPr>
            <a:normAutofit/>
          </a:bodyPr>
          <a:lstStyle/>
          <a:p>
            <a:r>
              <a:rPr lang="en-US" dirty="0" smtClean="0"/>
              <a:t>       </a:t>
            </a:r>
            <a:r>
              <a:rPr lang="en-US" sz="3200" dirty="0"/>
              <a:t>As important as tithes and offerings are, another major part of Christian stewardship is the wise, proper and faithful use of the other 90%. Many Christian stewards are guilt of the misuse of resources. </a:t>
            </a:r>
          </a:p>
        </p:txBody>
      </p:sp>
    </p:spTree>
    <p:extLst>
      <p:ext uri="{BB962C8B-B14F-4D97-AF65-F5344CB8AC3E}">
        <p14:creationId xmlns="" xmlns:p14="http://schemas.microsoft.com/office/powerpoint/2010/main" val="2303340959"/>
      </p:ext>
    </p:extLst>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faithful </a:t>
            </a:r>
            <a:r>
              <a:rPr lang="en-US" dirty="0"/>
              <a:t>Christian stewards should do the </a:t>
            </a:r>
            <a:r>
              <a:rPr lang="en-US" dirty="0" smtClean="0"/>
              <a:t>following:</a:t>
            </a:r>
            <a:endParaRPr lang="en-US" dirty="0"/>
          </a:p>
        </p:txBody>
      </p:sp>
      <p:sp>
        <p:nvSpPr>
          <p:cNvPr id="3" name="Content Placeholder 2"/>
          <p:cNvSpPr>
            <a:spLocks noGrp="1"/>
          </p:cNvSpPr>
          <p:nvPr>
            <p:ph idx="1"/>
          </p:nvPr>
        </p:nvSpPr>
        <p:spPr>
          <a:xfrm>
            <a:off x="457200" y="1295400"/>
            <a:ext cx="8305800" cy="3928572"/>
          </a:xfrm>
        </p:spPr>
        <p:txBody>
          <a:bodyPr>
            <a:normAutofit/>
          </a:bodyPr>
          <a:lstStyle/>
          <a:p>
            <a:r>
              <a:rPr lang="en-US" dirty="0" smtClean="0"/>
              <a:t>1. </a:t>
            </a:r>
            <a:r>
              <a:rPr lang="en-US" sz="2000" dirty="0" smtClean="0"/>
              <a:t>Make </a:t>
            </a:r>
            <a:r>
              <a:rPr lang="en-US" sz="2000" dirty="0"/>
              <a:t>sure that we take care of our families. (1Timothy 5:8)</a:t>
            </a:r>
          </a:p>
          <a:p>
            <a:r>
              <a:rPr lang="en-US" sz="2000" dirty="0"/>
              <a:t>2. Make sure that we give to charity and help those in need. (Proverbs 19:17)</a:t>
            </a:r>
          </a:p>
          <a:p>
            <a:r>
              <a:rPr lang="en-US" sz="2000" dirty="0"/>
              <a:t>3. Make sure that we save, invest wisely, and prepare for retirement. (Matt. 25:14-30)</a:t>
            </a:r>
          </a:p>
          <a:p>
            <a:r>
              <a:rPr lang="en-US" sz="2000" dirty="0"/>
              <a:t>4. Make sure that we do not waste God’s resources. (Proverbs 18:9; 21:20)</a:t>
            </a:r>
          </a:p>
          <a:p>
            <a:r>
              <a:rPr lang="en-US" sz="2000" dirty="0"/>
              <a:t>5. Make sure that we are generous. We can give our way to prosperity. (Proverbs 3:9, 10)</a:t>
            </a:r>
          </a:p>
          <a:p>
            <a:r>
              <a:rPr lang="en-US" sz="2000" dirty="0"/>
              <a:t>6. Make sure that we adopt generosity as a part of your prosperity plan. (Proverbs 11:24, 25)</a:t>
            </a:r>
          </a:p>
        </p:txBody>
      </p:sp>
      <p:pic>
        <p:nvPicPr>
          <p:cNvPr id="17412" name="Picture 4" descr="C:\Users\OTIS\AppData\Local\Microsoft\Windows\Temporary Internet Files\Content.IE5\PSHG3BEQ\1467521_300[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83429" y="5040086"/>
            <a:ext cx="1850571" cy="18505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239229"/>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35483" y="1385937"/>
            <a:ext cx="6024794" cy="1707147"/>
          </a:xfrm>
        </p:spPr>
        <p:txBody>
          <a:bodyPr/>
          <a:lstStyle/>
          <a:p>
            <a:r>
              <a:rPr lang="en-US" dirty="0" smtClean="0"/>
              <a:t>the </a:t>
            </a:r>
            <a:r>
              <a:rPr lang="en-US" dirty="0"/>
              <a:t>heart of our Christian Stewardship is having the right motivation for giving. </a:t>
            </a:r>
          </a:p>
        </p:txBody>
      </p:sp>
      <p:sp>
        <p:nvSpPr>
          <p:cNvPr id="4" name="TextBox 3"/>
          <p:cNvSpPr txBox="1"/>
          <p:nvPr/>
        </p:nvSpPr>
        <p:spPr>
          <a:xfrm>
            <a:off x="4267200" y="3581400"/>
            <a:ext cx="4572000" cy="1754326"/>
          </a:xfrm>
          <a:prstGeom prst="rect">
            <a:avLst/>
          </a:prstGeom>
          <a:noFill/>
        </p:spPr>
        <p:txBody>
          <a:bodyPr wrap="square" rtlCol="0">
            <a:spAutoFit/>
          </a:bodyPr>
          <a:lstStyle/>
          <a:p>
            <a:r>
              <a:rPr lang="en-US" sz="3600" dirty="0" smtClean="0"/>
              <a:t>Scriptural Text:</a:t>
            </a:r>
          </a:p>
          <a:p>
            <a:r>
              <a:rPr lang="en-US" sz="3600" dirty="0" smtClean="0"/>
              <a:t>Deuteronomy 8:17, 18</a:t>
            </a:r>
          </a:p>
          <a:p>
            <a:r>
              <a:rPr lang="en-US" sz="3600" dirty="0" smtClean="0"/>
              <a:t>2 Corinthians 9:9-14</a:t>
            </a:r>
            <a:endParaRPr lang="en-US" sz="3600" dirty="0"/>
          </a:p>
        </p:txBody>
      </p:sp>
      <p:pic>
        <p:nvPicPr>
          <p:cNvPr id="18434" name="Picture 2" descr="C:\Users\OTIS\AppData\Local\Microsoft\Windows\Temporary Internet Files\Content.IE5\C0D0KTA1\motivation-150x15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91886" y="457200"/>
            <a:ext cx="2133600" cy="2133600"/>
          </a:xfrm>
          <a:prstGeom prst="rect">
            <a:avLst/>
          </a:prstGeom>
          <a:noFill/>
          <a:extLst>
            <a:ext uri="{909E8E84-426E-40DD-AFC4-6F175D3DCCD1}">
              <a14:hiddenFill xmlns="" xmlns:a14="http://schemas.microsoft.com/office/drawing/2010/main">
                <a:solidFill>
                  <a:srgbClr val="FFFFFF"/>
                </a:solidFill>
              </a14:hiddenFill>
            </a:ext>
          </a:extLst>
        </p:spPr>
      </p:pic>
      <p:pic>
        <p:nvPicPr>
          <p:cNvPr id="18435" name="Picture 3" descr="C:\Users\OTIS\AppData\Local\Microsoft\Windows\Temporary Internet Files\Content.IE5\PSHG3BEQ\Deci_R2[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43600" y="915489"/>
            <a:ext cx="3383280" cy="26441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5322566"/>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step in our Christian Stewardship is that of giving ourselves to God.</a:t>
            </a:r>
          </a:p>
        </p:txBody>
      </p:sp>
      <p:sp>
        <p:nvSpPr>
          <p:cNvPr id="3" name="Text Placeholder 2"/>
          <p:cNvSpPr>
            <a:spLocks noGrp="1"/>
          </p:cNvSpPr>
          <p:nvPr>
            <p:ph type="body" idx="1"/>
          </p:nvPr>
        </p:nvSpPr>
        <p:spPr/>
        <p:txBody>
          <a:bodyPr>
            <a:noAutofit/>
          </a:bodyPr>
          <a:lstStyle/>
          <a:p>
            <a:pPr algn="ctr"/>
            <a:r>
              <a:rPr lang="en-US" sz="2000" dirty="0" smtClean="0"/>
              <a:t>2Corinthian 8:1-5</a:t>
            </a:r>
            <a:endParaRPr lang="en-US" sz="2000" dirty="0"/>
          </a:p>
        </p:txBody>
      </p:sp>
      <p:pic>
        <p:nvPicPr>
          <p:cNvPr id="3074" name="Picture 2" descr="C:\Users\OTIS\AppData\Local\Microsoft\Windows\Temporary Internet Files\Content.IE5\PSHG3BEQ\choir-303302_64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0" y="3352800"/>
            <a:ext cx="2604492" cy="2667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55928563"/>
      </p:ext>
    </p:extLst>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Proposition</a:t>
            </a:r>
          </a:p>
        </p:txBody>
      </p:sp>
      <p:sp>
        <p:nvSpPr>
          <p:cNvPr id="3" name="Content Placeholder 2"/>
          <p:cNvSpPr>
            <a:spLocks noGrp="1"/>
          </p:cNvSpPr>
          <p:nvPr>
            <p:ph idx="1"/>
          </p:nvPr>
        </p:nvSpPr>
        <p:spPr>
          <a:xfrm>
            <a:off x="963931" y="1143000"/>
            <a:ext cx="7520940" cy="3579849"/>
          </a:xfrm>
        </p:spPr>
        <p:txBody>
          <a:bodyPr/>
          <a:lstStyle/>
          <a:p>
            <a:r>
              <a:rPr lang="en-US" dirty="0" smtClean="0"/>
              <a:t>      </a:t>
            </a:r>
            <a:r>
              <a:rPr lang="en-US" sz="3600" dirty="0"/>
              <a:t>Although many promises of God are connected to giving, the heart of our Christian Stewardship is having the right motivation for giving. </a:t>
            </a:r>
          </a:p>
        </p:txBody>
      </p:sp>
      <p:pic>
        <p:nvPicPr>
          <p:cNvPr id="19458" name="Picture 2" descr="C:\Users\OTIS\AppData\Local\Microsoft\Windows\Temporary Internet Files\Content.IE5\U4LC20EF\three_elements_logo[1].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43944" y="3918857"/>
            <a:ext cx="2895600" cy="2800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62299785"/>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motivated to give because:</a:t>
            </a:r>
          </a:p>
        </p:txBody>
      </p:sp>
      <p:sp>
        <p:nvSpPr>
          <p:cNvPr id="3" name="Content Placeholder 2"/>
          <p:cNvSpPr>
            <a:spLocks noGrp="1"/>
          </p:cNvSpPr>
          <p:nvPr>
            <p:ph idx="1"/>
          </p:nvPr>
        </p:nvSpPr>
        <p:spPr>
          <a:xfrm>
            <a:off x="381000" y="1219200"/>
            <a:ext cx="7863840" cy="3579849"/>
          </a:xfrm>
        </p:spPr>
        <p:txBody>
          <a:bodyPr>
            <a:noAutofit/>
          </a:bodyPr>
          <a:lstStyle/>
          <a:p>
            <a:r>
              <a:rPr lang="en-US" sz="1800" dirty="0" smtClean="0"/>
              <a:t>1. Giving </a:t>
            </a:r>
            <a:r>
              <a:rPr lang="en-US" sz="1800" dirty="0"/>
              <a:t>is one of God’s methods to support His Kingdom enterprise. (Deuteronomy 8:18)</a:t>
            </a:r>
          </a:p>
          <a:p>
            <a:r>
              <a:rPr lang="en-US" sz="1800" dirty="0"/>
              <a:t>2. Giving is good for us. (Acts 20:35)</a:t>
            </a:r>
          </a:p>
          <a:p>
            <a:r>
              <a:rPr lang="en-US" sz="1800" dirty="0"/>
              <a:t>3. Giving supports God’s ministers, clergy and laity. (Romans 13:6)</a:t>
            </a:r>
          </a:p>
          <a:p>
            <a:r>
              <a:rPr lang="en-US" sz="1800" dirty="0"/>
              <a:t>4. Giving in the light of the tax advantages. (Romans 13:7)</a:t>
            </a:r>
          </a:p>
          <a:p>
            <a:r>
              <a:rPr lang="en-US" sz="1800" dirty="0"/>
              <a:t>5. Give in the light of the Church’s survival. (1Corinthians 16:2)</a:t>
            </a:r>
          </a:p>
          <a:p>
            <a:r>
              <a:rPr lang="en-US" sz="1800" dirty="0"/>
              <a:t>6. Give in the light of God’s possible chastening and greater blessing. (Malachi 3:10, 11)</a:t>
            </a:r>
          </a:p>
          <a:p>
            <a:r>
              <a:rPr lang="en-US" sz="1800" dirty="0"/>
              <a:t>7. Give in the light of the fact that God loves a cheerful giver. (2Corinthians 9:7)</a:t>
            </a:r>
          </a:p>
          <a:p>
            <a:r>
              <a:rPr lang="en-US" sz="1800" dirty="0"/>
              <a:t>8. Give in the light of God’s Glory. (1Corinthians 10:31; 2Corinthians 4:15; 1Peter 4:11)</a:t>
            </a:r>
          </a:p>
        </p:txBody>
      </p:sp>
      <p:pic>
        <p:nvPicPr>
          <p:cNvPr id="20484" name="Picture 4" descr="C:\Users\OTIS\AppData\Local\Microsoft\Windows\Temporary Internet Files\Content.IE5\PSHG3BEQ\O-VFMRootedinCharity[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33457" y="5050971"/>
            <a:ext cx="2710543" cy="18045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1873646"/>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2Corinthians  </a:t>
            </a:r>
            <a:r>
              <a:rPr lang="en-US" dirty="0"/>
              <a:t>9:6 </a:t>
            </a:r>
            <a:r>
              <a:rPr lang="en-US" dirty="0" smtClean="0"/>
              <a:t>- 8</a:t>
            </a:r>
            <a:endParaRPr lang="en-US" dirty="0"/>
          </a:p>
        </p:txBody>
      </p:sp>
      <p:sp>
        <p:nvSpPr>
          <p:cNvPr id="3" name="Content Placeholder 2"/>
          <p:cNvSpPr>
            <a:spLocks noGrp="1"/>
          </p:cNvSpPr>
          <p:nvPr>
            <p:ph idx="1"/>
          </p:nvPr>
        </p:nvSpPr>
        <p:spPr/>
        <p:txBody>
          <a:bodyPr>
            <a:noAutofit/>
          </a:bodyPr>
          <a:lstStyle/>
          <a:p>
            <a:r>
              <a:rPr lang="en-US" sz="2400" dirty="0" smtClean="0"/>
              <a:t>6  </a:t>
            </a:r>
            <a:r>
              <a:rPr lang="en-US" sz="2400" dirty="0"/>
              <a:t>But this I say, He which </a:t>
            </a:r>
            <a:r>
              <a:rPr lang="en-US" sz="2400" dirty="0" err="1"/>
              <a:t>soweth</a:t>
            </a:r>
            <a:r>
              <a:rPr lang="en-US" sz="2400" dirty="0"/>
              <a:t> sparingly shall reap also sparingly; and he which </a:t>
            </a:r>
            <a:r>
              <a:rPr lang="en-US" sz="2400" dirty="0" err="1"/>
              <a:t>soweth</a:t>
            </a:r>
            <a:r>
              <a:rPr lang="en-US" sz="2400" dirty="0"/>
              <a:t> bountifully shall reap also bountifully.</a:t>
            </a:r>
          </a:p>
          <a:p>
            <a:r>
              <a:rPr lang="en-US" sz="2400" dirty="0"/>
              <a:t> 7 Every man according as he </a:t>
            </a:r>
            <a:r>
              <a:rPr lang="en-US" sz="2400" dirty="0" err="1"/>
              <a:t>purposeth</a:t>
            </a:r>
            <a:r>
              <a:rPr lang="en-US" sz="2400" dirty="0"/>
              <a:t> in his heart, so let him give; not grudgingly, or of necessity: for God </a:t>
            </a:r>
            <a:r>
              <a:rPr lang="en-US" sz="2400" dirty="0" err="1"/>
              <a:t>loveth</a:t>
            </a:r>
            <a:r>
              <a:rPr lang="en-US" sz="2400" dirty="0"/>
              <a:t> a cheerful giver.</a:t>
            </a:r>
          </a:p>
          <a:p>
            <a:r>
              <a:rPr lang="en-US" sz="2400" dirty="0"/>
              <a:t> 8 And God is able to make all grace abound toward you; that ye, always having all sufficiency in all things, may abound to every good work:</a:t>
            </a:r>
          </a:p>
        </p:txBody>
      </p:sp>
      <p:pic>
        <p:nvPicPr>
          <p:cNvPr id="21506" name="Picture 2" descr="C:\Users\OTIS\AppData\Local\Microsoft\Windows\Temporary Internet Files\Content.IE5\C0D0KTA1\donate-654328_640[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4755128"/>
            <a:ext cx="2108835" cy="2135529"/>
          </a:xfrm>
          <a:prstGeom prst="rect">
            <a:avLst/>
          </a:prstGeom>
          <a:noFill/>
          <a:extLst>
            <a:ext uri="{909E8E84-426E-40DD-AFC4-6F175D3DCCD1}">
              <a14:hiddenFill xmlns="" xmlns:a14="http://schemas.microsoft.com/office/drawing/2010/main">
                <a:solidFill>
                  <a:srgbClr val="FFFFFF"/>
                </a:solidFill>
              </a14:hiddenFill>
            </a:ext>
          </a:extLst>
        </p:spPr>
      </p:pic>
      <p:pic>
        <p:nvPicPr>
          <p:cNvPr id="21507" name="Picture 3" descr="C:\Users\OTIS\AppData\Local\Microsoft\Windows\Temporary Internet Files\Content.IE5\GUHQUZY5\417654283[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91697" y="5105400"/>
            <a:ext cx="1478280" cy="1645920"/>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C:\Users\OTIS\AppData\Local\Microsoft\Windows\Temporary Internet Files\Content.IE5\C0D0KTA1\pub-charity[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315200" y="152400"/>
            <a:ext cx="1219200" cy="1021080"/>
          </a:xfrm>
          <a:prstGeom prst="rect">
            <a:avLst/>
          </a:prstGeom>
          <a:noFill/>
          <a:extLst>
            <a:ext uri="{909E8E84-426E-40DD-AFC4-6F175D3DCCD1}">
              <a14:hiddenFill xmlns="" xmlns:a14="http://schemas.microsoft.com/office/drawing/2010/main">
                <a:solidFill>
                  <a:srgbClr val="FFFFFF"/>
                </a:solidFill>
              </a14:hiddenFill>
            </a:ext>
          </a:extLst>
        </p:spPr>
      </p:pic>
      <p:pic>
        <p:nvPicPr>
          <p:cNvPr id="21509" name="Picture 5" descr="C:\Users\OTIS\AppData\Local\Microsoft\Windows\Temporary Internet Files\Content.IE5\GUHQUZY5\SistersofCharityBVM-Logo[1].gif"/>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73417" y="259080"/>
            <a:ext cx="914400" cy="91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4460998"/>
      </p:ext>
    </p:extLst>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Bible in English Version</a:t>
            </a:r>
            <a:endParaRPr lang="en-US" dirty="0"/>
          </a:p>
        </p:txBody>
      </p:sp>
      <p:sp>
        <p:nvSpPr>
          <p:cNvPr id="3" name="Content Placeholder 2"/>
          <p:cNvSpPr>
            <a:spLocks noGrp="1"/>
          </p:cNvSpPr>
          <p:nvPr>
            <p:ph idx="1"/>
          </p:nvPr>
        </p:nvSpPr>
        <p:spPr/>
        <p:txBody>
          <a:bodyPr>
            <a:noAutofit/>
          </a:bodyPr>
          <a:lstStyle/>
          <a:p>
            <a:r>
              <a:rPr lang="en-US" sz="2000" dirty="0"/>
              <a:t>2Co 8:1 </a:t>
            </a:r>
            <a:r>
              <a:rPr lang="en-US" sz="2000" dirty="0" smtClean="0"/>
              <a:t> </a:t>
            </a:r>
            <a:r>
              <a:rPr lang="en-US" sz="2000" dirty="0"/>
              <a:t>And now we give you news, brothers, about the grace of God which has been given to the churches of Macedonia;</a:t>
            </a:r>
          </a:p>
          <a:p>
            <a:r>
              <a:rPr lang="en-US" sz="2000" dirty="0"/>
              <a:t> 2 How while they were undergoing every sort of trouble, and were in the greatest need, they took all the greater joy in being able to give freely to the needs of others.</a:t>
            </a:r>
          </a:p>
          <a:p>
            <a:r>
              <a:rPr lang="en-US" sz="2000" dirty="0"/>
              <a:t> 3 For I give them witness, that as they were able, and even more than they were able, they gave from the impulse of their hearts,</a:t>
            </a:r>
          </a:p>
          <a:p>
            <a:r>
              <a:rPr lang="en-US" sz="2000" dirty="0"/>
              <a:t> 4 Seriously requesting us that they might have a part in this grace of being servants to the needs of the saints:</a:t>
            </a:r>
          </a:p>
          <a:p>
            <a:r>
              <a:rPr lang="en-US" sz="2000" dirty="0"/>
              <a:t> 5 And going even farther than our hope, they first gave themselves to the Lord and to us after the purpose of God.</a:t>
            </a:r>
          </a:p>
        </p:txBody>
      </p:sp>
      <p:pic>
        <p:nvPicPr>
          <p:cNvPr id="22530" name="Picture 2" descr="C:\Users\OTIS\AppData\Local\Microsoft\Windows\Temporary Internet Files\Content.IE5\GUHQUZY5\SistersofCharityBVM-Logo[1].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52400"/>
            <a:ext cx="914400"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22533" name="Picture 5" descr="C:\Users\OTIS\AppData\Local\Microsoft\Windows\Temporary Internet Files\Content.IE5\U4LC20EF\donate-logo[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934200" y="4659086"/>
            <a:ext cx="2209800" cy="220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5198164"/>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Christian Stewardship </a:t>
            </a:r>
          </a:p>
        </p:txBody>
      </p:sp>
      <p:sp>
        <p:nvSpPr>
          <p:cNvPr id="3" name="Content Placeholder 2"/>
          <p:cNvSpPr>
            <a:spLocks noGrp="1"/>
          </p:cNvSpPr>
          <p:nvPr>
            <p:ph idx="1"/>
          </p:nvPr>
        </p:nvSpPr>
        <p:spPr>
          <a:xfrm>
            <a:off x="822960" y="1100628"/>
            <a:ext cx="7635240" cy="4004772"/>
          </a:xfrm>
        </p:spPr>
        <p:txBody>
          <a:bodyPr/>
          <a:lstStyle/>
          <a:p>
            <a:r>
              <a:rPr lang="en-US" dirty="0" smtClean="0"/>
              <a:t>a. </a:t>
            </a:r>
            <a:r>
              <a:rPr lang="en-US" sz="2000" dirty="0" smtClean="0"/>
              <a:t>Christian </a:t>
            </a:r>
            <a:r>
              <a:rPr lang="en-US" sz="2000" dirty="0"/>
              <a:t>Stewardship should not depend on favorable circumstances. (v.2)</a:t>
            </a:r>
          </a:p>
          <a:p>
            <a:r>
              <a:rPr lang="en-US" sz="2000" dirty="0"/>
              <a:t>b. Christian Stewardship is the response of a willing heart. (v.3)</a:t>
            </a:r>
          </a:p>
          <a:p>
            <a:r>
              <a:rPr lang="en-US" sz="2000" dirty="0"/>
              <a:t>c. Christian Stewardship is a demonstration of our love and concern. (v.4)</a:t>
            </a:r>
          </a:p>
          <a:p>
            <a:r>
              <a:rPr lang="en-US" sz="2000" dirty="0"/>
              <a:t>d. Christian Stewardship is an easy response when we give ourselves to God. (v.5)</a:t>
            </a:r>
          </a:p>
          <a:p>
            <a:r>
              <a:rPr lang="en-US" sz="2000" dirty="0"/>
              <a:t>e. Christian Stewardship makes it possible to give ourselves to God’s delegated authority. (v.5)</a:t>
            </a:r>
          </a:p>
        </p:txBody>
      </p:sp>
      <p:pic>
        <p:nvPicPr>
          <p:cNvPr id="4098" name="Picture 2" descr="C:\Users\OTIS\AppData\Local\Microsoft\Windows\Temporary Internet Files\Content.IE5\U4LC20EF\MUNDO_SUCI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0" y="4533122"/>
            <a:ext cx="2602992" cy="17075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8647030"/>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Once we give ourselves </a:t>
            </a:r>
            <a:r>
              <a:rPr lang="en-US" dirty="0" smtClean="0"/>
              <a:t>          to </a:t>
            </a:r>
            <a:r>
              <a:rPr lang="en-US" dirty="0"/>
              <a:t>Christ, then He has our treasures also.</a:t>
            </a:r>
          </a:p>
        </p:txBody>
      </p:sp>
      <p:sp>
        <p:nvSpPr>
          <p:cNvPr id="4" name="TextBox 3"/>
          <p:cNvSpPr txBox="1"/>
          <p:nvPr/>
        </p:nvSpPr>
        <p:spPr>
          <a:xfrm>
            <a:off x="4038600" y="3505200"/>
            <a:ext cx="4724400" cy="2677656"/>
          </a:xfrm>
          <a:prstGeom prst="rect">
            <a:avLst/>
          </a:prstGeom>
          <a:noFill/>
        </p:spPr>
        <p:txBody>
          <a:bodyPr wrap="square" rtlCol="0">
            <a:spAutoFit/>
          </a:bodyPr>
          <a:lstStyle/>
          <a:p>
            <a:r>
              <a:rPr lang="en-US" sz="2800" dirty="0" smtClean="0"/>
              <a:t>1Ch 29:14 But who am I, and what is my people, that we should be able to offer so willingly after this sort? for all things come of thee, and of </a:t>
            </a:r>
            <a:r>
              <a:rPr lang="en-US" sz="2800" dirty="0" err="1" smtClean="0"/>
              <a:t>thine</a:t>
            </a:r>
            <a:r>
              <a:rPr lang="en-US" sz="2800" dirty="0" smtClean="0"/>
              <a:t> own have we given thee.</a:t>
            </a:r>
            <a:endParaRPr lang="en-US" sz="2800" dirty="0"/>
          </a:p>
        </p:txBody>
      </p:sp>
      <p:pic>
        <p:nvPicPr>
          <p:cNvPr id="5122" name="Picture 2" descr="C:\Users\OTIS\AppData\Local\Microsoft\Windows\Temporary Internet Files\Content.IE5\GUHQUZY5\400_F_4660895_HAybQ2y8Ui2uOxf3yhgjNLvOuDrAUeqb[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0" y="171258"/>
            <a:ext cx="2387600" cy="20831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6579263"/>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Christian Stewardship in Action</a:t>
            </a:r>
            <a:endParaRPr lang="en-US" dirty="0"/>
          </a:p>
        </p:txBody>
      </p:sp>
      <p:sp>
        <p:nvSpPr>
          <p:cNvPr id="3" name="Content Placeholder 2"/>
          <p:cNvSpPr>
            <a:spLocks noGrp="1"/>
          </p:cNvSpPr>
          <p:nvPr>
            <p:ph idx="1"/>
          </p:nvPr>
        </p:nvSpPr>
        <p:spPr/>
        <p:txBody>
          <a:bodyPr>
            <a:noAutofit/>
          </a:bodyPr>
          <a:lstStyle/>
          <a:p>
            <a:r>
              <a:rPr lang="en-US" sz="2400" dirty="0"/>
              <a:t>a. Christian Stewards have received power and are willing to share the Gospel message, both by their preaching and suffering. (Acts 1:8)</a:t>
            </a:r>
          </a:p>
          <a:p>
            <a:r>
              <a:rPr lang="en-US" sz="2400" dirty="0"/>
              <a:t>b. Christian Stewards have received special gifts and are willing to use their gifts and graces to advance the kingdom of God. (1 Peter 4:7-11)</a:t>
            </a:r>
          </a:p>
          <a:p>
            <a:r>
              <a:rPr lang="en-US" sz="2400" dirty="0"/>
              <a:t>c. Christian Stewards have received increase from the Lord’s hand and are willing to honor the Lord with their substance. (Proverbs 3:8)</a:t>
            </a:r>
          </a:p>
        </p:txBody>
      </p:sp>
      <p:pic>
        <p:nvPicPr>
          <p:cNvPr id="6146" name="Picture 2" descr="C:\Users\OTIS\AppData\Local\Microsoft\Windows\Temporary Internet Files\Content.IE5\U4LC20EF\donate-logo[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7600" y="5029200"/>
            <a:ext cx="1828800" cy="1828800"/>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OTIS\AppData\Local\Microsoft\Windows\Temporary Internet Files\Content.IE5\GUHQUZY5\417654283[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5120640"/>
            <a:ext cx="1478280" cy="1645920"/>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OTIS\AppData\Local\Microsoft\Windows\Temporary Internet Files\Content.IE5\PSHG3BEQ\6811a738-bba5-426c-93b9-59bcd6228b18-m[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010400" y="5142411"/>
            <a:ext cx="1524000" cy="152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6465435"/>
      </p:ext>
    </p:extLst>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Christian Stewardship in Action</a:t>
            </a:r>
          </a:p>
        </p:txBody>
      </p:sp>
      <p:sp>
        <p:nvSpPr>
          <p:cNvPr id="3" name="Content Placeholder 2"/>
          <p:cNvSpPr>
            <a:spLocks noGrp="1"/>
          </p:cNvSpPr>
          <p:nvPr>
            <p:ph idx="1"/>
          </p:nvPr>
        </p:nvSpPr>
        <p:spPr>
          <a:xfrm>
            <a:off x="457200" y="914400"/>
            <a:ext cx="8001000" cy="3962400"/>
          </a:xfrm>
        </p:spPr>
        <p:txBody>
          <a:bodyPr>
            <a:noAutofit/>
          </a:bodyPr>
          <a:lstStyle/>
          <a:p>
            <a:r>
              <a:rPr lang="en-US" sz="2400" dirty="0"/>
              <a:t>d. Christian Stewards who have given their heart to Christ, their treasures to God and His cause, can expect a bountiful harvest from the Lord. (Proverbs 3:7, 8, 10)</a:t>
            </a:r>
          </a:p>
          <a:p>
            <a:r>
              <a:rPr lang="en-US" sz="2400" dirty="0" smtClean="0"/>
              <a:t>     1</a:t>
            </a:r>
            <a:r>
              <a:rPr lang="en-US" sz="2400" dirty="0"/>
              <a:t>. A harvest of good health (v.7)</a:t>
            </a:r>
          </a:p>
          <a:p>
            <a:r>
              <a:rPr lang="en-US" sz="2400" dirty="0" smtClean="0"/>
              <a:t>     2</a:t>
            </a:r>
            <a:r>
              <a:rPr lang="en-US" sz="2400" dirty="0"/>
              <a:t>. A harvest of abundance increase. (v.10)</a:t>
            </a:r>
          </a:p>
          <a:p>
            <a:r>
              <a:rPr lang="en-US" sz="2400" dirty="0" smtClean="0"/>
              <a:t>     3</a:t>
            </a:r>
            <a:r>
              <a:rPr lang="en-US" sz="2400" dirty="0"/>
              <a:t>. A harvest of new joy and fulfillment. (v.10)</a:t>
            </a:r>
          </a:p>
          <a:p>
            <a:r>
              <a:rPr lang="en-US" sz="2400" dirty="0"/>
              <a:t>e. Christian Stewards doing works of charity, and other good works, should perform such acts with thought and design to receive God’s best. (2 Corinthian 9:6-9)</a:t>
            </a:r>
          </a:p>
        </p:txBody>
      </p:sp>
    </p:spTree>
    <p:extLst>
      <p:ext uri="{BB962C8B-B14F-4D97-AF65-F5344CB8AC3E}">
        <p14:creationId xmlns="" xmlns:p14="http://schemas.microsoft.com/office/powerpoint/2010/main" val="3857683689"/>
      </p:ext>
    </p:extLst>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715082" y="1748621"/>
            <a:ext cx="6710138" cy="1204306"/>
          </a:xfrm>
        </p:spPr>
        <p:txBody>
          <a:bodyPr/>
          <a:lstStyle/>
          <a:p>
            <a:r>
              <a:rPr lang="en-US" dirty="0" smtClean="0"/>
              <a:t>Biblical </a:t>
            </a:r>
            <a:r>
              <a:rPr lang="en-US" dirty="0"/>
              <a:t>Lessons on Giving Alms</a:t>
            </a:r>
            <a:br>
              <a:rPr lang="en-US" dirty="0"/>
            </a:br>
            <a:r>
              <a:rPr lang="en-US" dirty="0" smtClean="0"/>
              <a:t>                Matthew </a:t>
            </a:r>
            <a:r>
              <a:rPr lang="en-US" dirty="0"/>
              <a:t>6:1-4</a:t>
            </a:r>
          </a:p>
        </p:txBody>
      </p:sp>
      <p:sp>
        <p:nvSpPr>
          <p:cNvPr id="6" name="TextBox 5"/>
          <p:cNvSpPr txBox="1"/>
          <p:nvPr/>
        </p:nvSpPr>
        <p:spPr>
          <a:xfrm>
            <a:off x="3200400" y="4038600"/>
            <a:ext cx="5638800" cy="2308324"/>
          </a:xfrm>
          <a:prstGeom prst="rect">
            <a:avLst/>
          </a:prstGeom>
          <a:noFill/>
        </p:spPr>
        <p:txBody>
          <a:bodyPr wrap="square" rtlCol="0">
            <a:spAutoFit/>
          </a:bodyPr>
          <a:lstStyle/>
          <a:p>
            <a:r>
              <a:rPr lang="en-US" dirty="0" smtClean="0"/>
              <a:t>Mt 6:2-4 Therefore when thou </a:t>
            </a:r>
            <a:r>
              <a:rPr lang="en-US" dirty="0" err="1" smtClean="0"/>
              <a:t>doest</a:t>
            </a:r>
            <a:r>
              <a:rPr lang="en-US" dirty="0" smtClean="0"/>
              <a:t> </a:t>
            </a:r>
            <a:r>
              <a:rPr lang="en-US" dirty="0" err="1" smtClean="0"/>
              <a:t>thine</a:t>
            </a:r>
            <a:r>
              <a:rPr lang="en-US" dirty="0" smtClean="0"/>
              <a:t> alms, do not sound a trumpet before thee, as the hypocrites do in the synagogues and in the streets, that they may have glory of men. Verily I say unto you, They have their reward. But when thou </a:t>
            </a:r>
            <a:r>
              <a:rPr lang="en-US" dirty="0" err="1" smtClean="0"/>
              <a:t>doest</a:t>
            </a:r>
            <a:r>
              <a:rPr lang="en-US" dirty="0" smtClean="0"/>
              <a:t> alms, let not thy left hand know what thy right hand doeth: That </a:t>
            </a:r>
            <a:r>
              <a:rPr lang="en-US" dirty="0" err="1" smtClean="0"/>
              <a:t>thine</a:t>
            </a:r>
            <a:r>
              <a:rPr lang="en-US" dirty="0" smtClean="0"/>
              <a:t> alms may be in secret: and thy Father which </a:t>
            </a:r>
            <a:r>
              <a:rPr lang="en-US" dirty="0" err="1" smtClean="0"/>
              <a:t>seeth</a:t>
            </a:r>
            <a:r>
              <a:rPr lang="en-US" dirty="0" smtClean="0"/>
              <a:t> in secret himself shall reward thee openly.</a:t>
            </a:r>
            <a:endParaRPr lang="en-US" dirty="0"/>
          </a:p>
        </p:txBody>
      </p:sp>
      <p:pic>
        <p:nvPicPr>
          <p:cNvPr id="23554" name="Picture 2" descr="C:\Users\OTIS\AppData\Local\Microsoft\Windows\Temporary Internet Files\Content.IE5\GUHQUZY5\Lent[1].gi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62000" y="533400"/>
            <a:ext cx="2156460" cy="2049780"/>
          </a:xfrm>
          <a:prstGeom prst="rect">
            <a:avLst/>
          </a:prstGeom>
          <a:noFill/>
          <a:extLst>
            <a:ext uri="{909E8E84-426E-40DD-AFC4-6F175D3DCCD1}">
              <a14:hiddenFill xmlns="" xmlns:a14="http://schemas.microsoft.com/office/drawing/2010/main">
                <a:solidFill>
                  <a:srgbClr val="FFFFFF"/>
                </a:solidFill>
              </a14:hiddenFill>
            </a:ext>
          </a:extLst>
        </p:spPr>
      </p:pic>
      <p:pic>
        <p:nvPicPr>
          <p:cNvPr id="23555" name="Picture 3" descr="C:\Users\OTIS\AppData\Local\Microsoft\Windows\Temporary Internet Files\Content.IE5\PSHG3BEQ\60683-alms-giving[1].gif"/>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858000" y="1405467"/>
            <a:ext cx="1600200" cy="1398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5926046"/>
      </p:ext>
    </p:extLst>
  </p:cSld>
  <p:clrMapOvr>
    <a:masterClrMapping/>
  </p:clrMapOvr>
  <p:transition spd="slow">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139</TotalTime>
  <Words>2209</Words>
  <Application>Microsoft Office PowerPoint</Application>
  <PresentationFormat>On-screen Show (4:3)</PresentationFormat>
  <Paragraphs>127</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Angles</vt:lpstr>
      <vt:lpstr>Biblical Lessons on Christian Stewardship</vt:lpstr>
      <vt:lpstr>Teaching Believers the Importance of Christian Stewardship</vt:lpstr>
      <vt:lpstr>The first step in our Christian Stewardship is that of giving ourselves to God.</vt:lpstr>
      <vt:lpstr>Basic Bible in English Version</vt:lpstr>
      <vt:lpstr>Christian Stewardship </vt:lpstr>
      <vt:lpstr>Once we give ourselves           to Christ, then He has our treasures also.</vt:lpstr>
      <vt:lpstr>Christian Stewardship in Action</vt:lpstr>
      <vt:lpstr>Christian Stewardship in Action</vt:lpstr>
      <vt:lpstr>Biblical Lessons on Giving Alms                 Matthew 6:1-4</vt:lpstr>
      <vt:lpstr>Proposition</vt:lpstr>
      <vt:lpstr>How should alms be given and why? </vt:lpstr>
      <vt:lpstr>Slide 12</vt:lpstr>
      <vt:lpstr>Slide 13</vt:lpstr>
      <vt:lpstr>Slide 14</vt:lpstr>
      <vt:lpstr>Slide 15</vt:lpstr>
      <vt:lpstr>1John 3:16 - 18</vt:lpstr>
      <vt:lpstr>Biblical Lessons on Old Testament Biblical Tithing</vt:lpstr>
      <vt:lpstr>Proposition</vt:lpstr>
      <vt:lpstr>Biblical tithing preceded the Mosaic Law and were included in the mosaic law </vt:lpstr>
      <vt:lpstr>1. Biblical tithing preceded the Mosaic Law. (Genesis 17-20  </vt:lpstr>
      <vt:lpstr>Biblical tithing was a part of the Mosaic Law.</vt:lpstr>
      <vt:lpstr>Biblical Lessons on Giving Freewill Offering</vt:lpstr>
      <vt:lpstr>Proposition </vt:lpstr>
      <vt:lpstr>Giving That Pleases God</vt:lpstr>
      <vt:lpstr>Giving That Pleases God Will be rewarded</vt:lpstr>
      <vt:lpstr>Teaching Believers the Importance of Christian Stewardship includes home </vt:lpstr>
      <vt:lpstr>Proposition</vt:lpstr>
      <vt:lpstr>faithful Christian stewards should do the following:</vt:lpstr>
      <vt:lpstr>the heart of our Christian Stewardship is having the right motivation for giving. </vt:lpstr>
      <vt:lpstr>Proposition</vt:lpstr>
      <vt:lpstr>We are motivated to give because:</vt:lpstr>
      <vt:lpstr>2Corinthians  9:6 - 8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Lessons on Christian Stewardship</dc:title>
  <dc:creator>OTIS</dc:creator>
  <cp:lastModifiedBy>Otis McMillan</cp:lastModifiedBy>
  <cp:revision>15</cp:revision>
  <dcterms:created xsi:type="dcterms:W3CDTF">2015-12-14T17:09:35Z</dcterms:created>
  <dcterms:modified xsi:type="dcterms:W3CDTF">2016-01-06T17:17:23Z</dcterms:modified>
</cp:coreProperties>
</file>