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7" r:id="rId6"/>
    <p:sldId id="273" r:id="rId7"/>
    <p:sldId id="274" r:id="rId8"/>
    <p:sldId id="275" r:id="rId9"/>
    <p:sldId id="261" r:id="rId10"/>
    <p:sldId id="260" r:id="rId11"/>
    <p:sldId id="268" r:id="rId12"/>
    <p:sldId id="272" r:id="rId13"/>
    <p:sldId id="262" r:id="rId14"/>
    <p:sldId id="263" r:id="rId15"/>
    <p:sldId id="264" r:id="rId16"/>
    <p:sldId id="265" r:id="rId17"/>
    <p:sldId id="269" r:id="rId18"/>
    <p:sldId id="270" r:id="rId19"/>
    <p:sldId id="271" r:id="rId20"/>
    <p:sldId id="26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CBFA9A56-C488-4619-AC67-E483037D3D7E}" type="datetimeFigureOut">
              <a:rPr lang="en-US" smtClean="0"/>
              <a:pPr/>
              <a:t>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A51135-CEBC-4AC7-8414-020F9C1014B8}"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med">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FA9A56-C488-4619-AC67-E483037D3D7E}" type="datetimeFigureOut">
              <a:rPr lang="en-US" smtClean="0"/>
              <a:pPr/>
              <a:t>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A51135-CEBC-4AC7-8414-020F9C1014B8}" type="slidenum">
              <a:rPr lang="en-US" smtClean="0"/>
              <a:pPr/>
              <a:t>‹#›</a:t>
            </a:fld>
            <a:endParaRPr lang="en-US"/>
          </a:p>
        </p:txBody>
      </p:sp>
    </p:spTree>
  </p:cSld>
  <p:clrMapOvr>
    <a:masterClrMapping/>
  </p:clrMapOvr>
  <p:transition spd="med">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FA9A56-C488-4619-AC67-E483037D3D7E}" type="datetimeFigureOut">
              <a:rPr lang="en-US" smtClean="0"/>
              <a:pPr/>
              <a:t>12/7/2017</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AAA51135-CEBC-4AC7-8414-020F9C1014B8}" type="slidenum">
              <a:rPr lang="en-US" smtClean="0"/>
              <a:pPr/>
              <a:t>‹#›</a:t>
            </a:fld>
            <a:endParaRPr lang="en-US"/>
          </a:p>
        </p:txBody>
      </p:sp>
    </p:spTree>
  </p:cSld>
  <p:clrMapOvr>
    <a:masterClrMapping/>
  </p:clrMapOvr>
  <p:transition spd="med">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FA9A56-C488-4619-AC67-E483037D3D7E}" type="datetimeFigureOut">
              <a:rPr lang="en-US" smtClean="0"/>
              <a:pPr/>
              <a:t>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A51135-CEBC-4AC7-8414-020F9C1014B8}" type="slidenum">
              <a:rPr lang="en-US" smtClean="0"/>
              <a:pPr/>
              <a:t>‹#›</a:t>
            </a:fld>
            <a:endParaRPr lang="en-US"/>
          </a:p>
        </p:txBody>
      </p:sp>
    </p:spTree>
  </p:cSld>
  <p:clrMapOvr>
    <a:masterClrMapping/>
  </p:clrMapOvr>
  <p:transition spd="med">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BFA9A56-C488-4619-AC67-E483037D3D7E}" type="datetimeFigureOut">
              <a:rPr lang="en-US" smtClean="0"/>
              <a:pPr/>
              <a:t>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AA51135-CEBC-4AC7-8414-020F9C1014B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med">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BFA9A56-C488-4619-AC67-E483037D3D7E}" type="datetimeFigureOut">
              <a:rPr lang="en-US" smtClean="0"/>
              <a:pPr/>
              <a:t>12/7/2017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A51135-CEBC-4AC7-8414-020F9C1014B8}" type="slidenum">
              <a:rPr lang="en-US" smtClean="0"/>
              <a:pPr/>
              <a:t>‹#›</a:t>
            </a:fld>
            <a:endParaRPr lang="en-US"/>
          </a:p>
        </p:txBody>
      </p:sp>
    </p:spTree>
  </p:cSld>
  <p:clrMapOvr>
    <a:masterClrMapping/>
  </p:clrMapOvr>
  <p:transition spd="med">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BFA9A56-C488-4619-AC67-E483037D3D7E}" type="datetimeFigureOut">
              <a:rPr lang="en-US" smtClean="0"/>
              <a:pPr/>
              <a:t>12/7/2017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AA51135-CEBC-4AC7-8414-020F9C1014B8}" type="slidenum">
              <a:rPr lang="en-US" smtClean="0"/>
              <a:pPr/>
              <a:t>‹#›</a:t>
            </a:fld>
            <a:endParaRPr lang="en-US"/>
          </a:p>
        </p:txBody>
      </p:sp>
    </p:spTree>
  </p:cSld>
  <p:clrMapOvr>
    <a:masterClrMapping/>
  </p:clrMapOvr>
  <p:transition spd="med">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BFA9A56-C488-4619-AC67-E483037D3D7E}" type="datetimeFigureOut">
              <a:rPr lang="en-US" smtClean="0"/>
              <a:pPr/>
              <a:t>12/7/2017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AA51135-CEBC-4AC7-8414-020F9C1014B8}" type="slidenum">
              <a:rPr lang="en-US" smtClean="0"/>
              <a:pPr/>
              <a:t>‹#›</a:t>
            </a:fld>
            <a:endParaRPr lang="en-US"/>
          </a:p>
        </p:txBody>
      </p:sp>
    </p:spTree>
  </p:cSld>
  <p:clrMapOvr>
    <a:masterClrMapping/>
  </p:clrMapOvr>
  <p:transition spd="med">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FA9A56-C488-4619-AC67-E483037D3D7E}" type="datetimeFigureOut">
              <a:rPr lang="en-US" smtClean="0"/>
              <a:pPr/>
              <a:t>12/7/2017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AA51135-CEBC-4AC7-8414-020F9C1014B8}" type="slidenum">
              <a:rPr lang="en-US" smtClean="0"/>
              <a:pPr/>
              <a:t>‹#›</a:t>
            </a:fld>
            <a:endParaRPr lang="en-US"/>
          </a:p>
        </p:txBody>
      </p:sp>
    </p:spTree>
  </p:cSld>
  <p:clrMapOvr>
    <a:masterClrMapping/>
  </p:clrMapOvr>
  <p:transition spd="med">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BFA9A56-C488-4619-AC67-E483037D3D7E}" type="datetimeFigureOut">
              <a:rPr lang="en-US" smtClean="0"/>
              <a:pPr/>
              <a:t>12/7/2017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AA51135-CEBC-4AC7-8414-020F9C1014B8}"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transition spd="med">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CBFA9A56-C488-4619-AC67-E483037D3D7E}" type="datetimeFigureOut">
              <a:rPr lang="en-US" smtClean="0"/>
              <a:pPr/>
              <a:t>12/7/2017</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AAA51135-CEBC-4AC7-8414-020F9C1014B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med">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CBFA9A56-C488-4619-AC67-E483037D3D7E}" type="datetimeFigureOut">
              <a:rPr lang="en-US" smtClean="0"/>
              <a:pPr/>
              <a:t>12/7/2017</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AAA51135-CEBC-4AC7-8414-020F9C1014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random/>
  </p:transition>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1.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Layout" Target="../slideLayouts/slideLayout2.xml"/><Relationship Id="rId5" Type="http://schemas.openxmlformats.org/officeDocument/2006/relationships/image" Target="../media/image7.wmf"/><Relationship Id="rId4" Type="http://schemas.openxmlformats.org/officeDocument/2006/relationships/image" Target="../media/image6.wmf"/></Relationships>
</file>

<file path=ppt/slides/_rels/slide2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3657600"/>
            <a:ext cx="8686800" cy="1673352"/>
          </a:xfrm>
        </p:spPr>
        <p:txBody>
          <a:bodyPr>
            <a:normAutofit/>
          </a:bodyPr>
          <a:lstStyle/>
          <a:p>
            <a:r>
              <a:rPr lang="en-US" sz="5400" dirty="0" smtClean="0"/>
              <a:t>Leading Powerful Altar Calls</a:t>
            </a:r>
            <a:endParaRPr lang="en-US" sz="5400" dirty="0"/>
          </a:p>
        </p:txBody>
      </p:sp>
      <p:sp>
        <p:nvSpPr>
          <p:cNvPr id="3" name="Subtitle 2"/>
          <p:cNvSpPr>
            <a:spLocks noGrp="1"/>
          </p:cNvSpPr>
          <p:nvPr>
            <p:ph type="subTitle" idx="1"/>
          </p:nvPr>
        </p:nvSpPr>
        <p:spPr>
          <a:xfrm>
            <a:off x="533400" y="609600"/>
            <a:ext cx="8229600" cy="2718816"/>
          </a:xfrm>
        </p:spPr>
        <p:txBody>
          <a:bodyPr>
            <a:normAutofit/>
          </a:bodyPr>
          <a:lstStyle/>
          <a:p>
            <a:r>
              <a:rPr lang="en-US" sz="5400" b="1" dirty="0" smtClean="0"/>
              <a:t>The Altar Ministry</a:t>
            </a:r>
          </a:p>
          <a:p>
            <a:r>
              <a:rPr lang="en-US" dirty="0" smtClean="0"/>
              <a:t>Rev. Dr. Otis T. McMillan, Facilitator</a:t>
            </a:r>
          </a:p>
          <a:p>
            <a:r>
              <a:rPr lang="en-US" dirty="0" smtClean="0"/>
              <a:t>The Department of Church Growth and Development</a:t>
            </a:r>
          </a:p>
          <a:p>
            <a:r>
              <a:rPr lang="en-US" dirty="0" smtClean="0"/>
              <a:t>The African Methodist Episcopal Zion Church</a:t>
            </a:r>
            <a:endParaRPr lang="en-US" dirty="0"/>
          </a:p>
        </p:txBody>
      </p:sp>
      <p:pic>
        <p:nvPicPr>
          <p:cNvPr id="1026" name="Picture 2" descr="C:\Users\OTIS\AppData\Local\Microsoft\Windows\Temporary Internet Files\Content.IE5\N2281C3N\MC900045147[1].wmf"/>
          <p:cNvPicPr>
            <a:picLocks noChangeAspect="1" noChangeArrowheads="1"/>
          </p:cNvPicPr>
          <p:nvPr/>
        </p:nvPicPr>
        <p:blipFill>
          <a:blip r:embed="rId2"/>
          <a:srcRect/>
          <a:stretch>
            <a:fillRect/>
          </a:stretch>
        </p:blipFill>
        <p:spPr bwMode="auto">
          <a:xfrm>
            <a:off x="6781800" y="914400"/>
            <a:ext cx="1513332" cy="2583802"/>
          </a:xfrm>
          <a:prstGeom prst="rect">
            <a:avLst/>
          </a:prstGeom>
          <a:noFill/>
        </p:spPr>
      </p:pic>
      <p:pic>
        <p:nvPicPr>
          <p:cNvPr id="1030" name="Picture 6" descr="C:\Users\OTIS\AppData\Local\Microsoft\Windows\Temporary Internet Files\Content.IE5\OL0P4U6C\MC900438012[1].wmf"/>
          <p:cNvPicPr>
            <a:picLocks noChangeAspect="1" noChangeArrowheads="1"/>
          </p:cNvPicPr>
          <p:nvPr/>
        </p:nvPicPr>
        <p:blipFill>
          <a:blip r:embed="rId3"/>
          <a:srcRect/>
          <a:stretch>
            <a:fillRect/>
          </a:stretch>
        </p:blipFill>
        <p:spPr bwMode="auto">
          <a:xfrm>
            <a:off x="2514600" y="4800600"/>
            <a:ext cx="1920875" cy="1847850"/>
          </a:xfrm>
          <a:prstGeom prst="rect">
            <a:avLst/>
          </a:prstGeom>
          <a:noFill/>
        </p:spPr>
      </p:pic>
    </p:spTree>
  </p:cSld>
  <p:clrMapOvr>
    <a:masterClrMapping/>
  </p:clrMapOvr>
  <p:transition spd="med">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Prepare For The Invitation</a:t>
            </a:r>
            <a:endParaRPr lang="en-US" dirty="0"/>
          </a:p>
        </p:txBody>
      </p:sp>
      <p:sp>
        <p:nvSpPr>
          <p:cNvPr id="3" name="Content Placeholder 2"/>
          <p:cNvSpPr>
            <a:spLocks noGrp="1"/>
          </p:cNvSpPr>
          <p:nvPr>
            <p:ph idx="1"/>
          </p:nvPr>
        </p:nvSpPr>
        <p:spPr>
          <a:xfrm>
            <a:off x="381000" y="1524001"/>
            <a:ext cx="8305800" cy="4876800"/>
          </a:xfrm>
        </p:spPr>
        <p:txBody>
          <a:bodyPr>
            <a:normAutofit fontScale="92500" lnSpcReduction="10000"/>
          </a:bodyPr>
          <a:lstStyle/>
          <a:p>
            <a:r>
              <a:rPr lang="en-US" b="1" dirty="0" smtClean="0"/>
              <a:t>Preaching is always for a response. All                        may not have great preaching ability,                           but all can learn how to give a strong invitation</a:t>
            </a:r>
            <a:r>
              <a:rPr lang="en-US" dirty="0" smtClean="0"/>
              <a:t>. </a:t>
            </a:r>
          </a:p>
          <a:p>
            <a:endParaRPr lang="en-US" dirty="0" smtClean="0"/>
          </a:p>
          <a:p>
            <a:r>
              <a:rPr lang="en-US" b="1" dirty="0" smtClean="0"/>
              <a:t>How will you give the invitation? Will you use a song? How long will you wait? How will you  present the invitation?</a:t>
            </a:r>
          </a:p>
          <a:p>
            <a:endParaRPr lang="en-US" b="1" dirty="0" smtClean="0"/>
          </a:p>
          <a:p>
            <a:pPr>
              <a:buNone/>
            </a:pPr>
            <a:r>
              <a:rPr lang="en-US" b="1" dirty="0" smtClean="0"/>
              <a:t>   (I believe the preacher should give his/her own invitation because he/she knows the goal.)</a:t>
            </a:r>
            <a:endParaRPr lang="en-US" b="1" dirty="0"/>
          </a:p>
        </p:txBody>
      </p:sp>
      <p:pic>
        <p:nvPicPr>
          <p:cNvPr id="5122" name="Picture 2" descr="C:\Users\OTIS\AppData\Local\Microsoft\Windows\Temporary Internet Files\Content.IE5\N2281C3N\MC900390790[1].wmf"/>
          <p:cNvPicPr>
            <a:picLocks noChangeAspect="1" noChangeArrowheads="1"/>
          </p:cNvPicPr>
          <p:nvPr/>
        </p:nvPicPr>
        <p:blipFill>
          <a:blip r:embed="rId2"/>
          <a:srcRect/>
          <a:stretch>
            <a:fillRect/>
          </a:stretch>
        </p:blipFill>
        <p:spPr bwMode="auto">
          <a:xfrm>
            <a:off x="7467600" y="1905000"/>
            <a:ext cx="1467917" cy="1071535"/>
          </a:xfrm>
          <a:prstGeom prst="rect">
            <a:avLst/>
          </a:prstGeom>
          <a:noFill/>
        </p:spPr>
      </p:pic>
      <p:pic>
        <p:nvPicPr>
          <p:cNvPr id="5125" name="Picture 5" descr="C:\Users\OTIS\AppData\Local\Microsoft\Windows\Temporary Internet Files\Content.IE5\OL0P4U6C\MC900441465[1].png"/>
          <p:cNvPicPr>
            <a:picLocks noChangeAspect="1" noChangeArrowheads="1"/>
          </p:cNvPicPr>
          <p:nvPr/>
        </p:nvPicPr>
        <p:blipFill>
          <a:blip r:embed="rId3"/>
          <a:srcRect/>
          <a:stretch>
            <a:fillRect/>
          </a:stretch>
        </p:blipFill>
        <p:spPr bwMode="auto">
          <a:xfrm>
            <a:off x="0" y="4876628"/>
            <a:ext cx="1371600" cy="1371600"/>
          </a:xfrm>
          <a:prstGeom prst="rect">
            <a:avLst/>
          </a:prstGeom>
          <a:noFill/>
        </p:spPr>
      </p:pic>
    </p:spTree>
  </p:cSld>
  <p:clrMapOvr>
    <a:masterClrMapping/>
  </p:clrMapOvr>
  <p:transition spd="med">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838200"/>
            <a:ext cx="8153400" cy="4191000"/>
          </a:xfrm>
        </p:spPr>
        <p:txBody>
          <a:bodyPr>
            <a:normAutofit/>
          </a:bodyPr>
          <a:lstStyle/>
          <a:p>
            <a:r>
              <a:rPr lang="en-US" sz="5400" dirty="0" smtClean="0"/>
              <a:t>If You Prayerfully Prepare the Message, You Should Prayerfully Prepare for the Invitation! </a:t>
            </a:r>
            <a:r>
              <a:rPr lang="en-US" sz="4000" dirty="0" smtClean="0"/>
              <a:t>Be clear about what people are asked to do. </a:t>
            </a:r>
            <a:endParaRPr lang="en-US" sz="4000" dirty="0"/>
          </a:p>
        </p:txBody>
      </p:sp>
      <p:pic>
        <p:nvPicPr>
          <p:cNvPr id="6146" name="Picture 2" descr="C:\Users\OTIS\AppData\Local\Microsoft\Windows\Temporary Internet Files\Content.IE5\6NNFCLKV\MC900057282[1].wmf"/>
          <p:cNvPicPr>
            <a:picLocks noChangeAspect="1" noChangeArrowheads="1"/>
          </p:cNvPicPr>
          <p:nvPr/>
        </p:nvPicPr>
        <p:blipFill>
          <a:blip r:embed="rId2"/>
          <a:srcRect/>
          <a:stretch>
            <a:fillRect/>
          </a:stretch>
        </p:blipFill>
        <p:spPr bwMode="auto">
          <a:xfrm>
            <a:off x="6324600" y="4800600"/>
            <a:ext cx="1543507" cy="1795882"/>
          </a:xfrm>
          <a:prstGeom prst="rect">
            <a:avLst/>
          </a:prstGeom>
          <a:noFill/>
        </p:spPr>
      </p:pic>
      <p:pic>
        <p:nvPicPr>
          <p:cNvPr id="6147" name="Picture 3" descr="C:\Users\OTIS\AppData\Local\Microsoft\Windows\Temporary Internet Files\Content.IE5\U6CH8DGQ\MC900332982[1].wmf"/>
          <p:cNvPicPr>
            <a:picLocks noChangeAspect="1" noChangeArrowheads="1"/>
          </p:cNvPicPr>
          <p:nvPr/>
        </p:nvPicPr>
        <p:blipFill>
          <a:blip r:embed="rId3"/>
          <a:srcRect/>
          <a:stretch>
            <a:fillRect/>
          </a:stretch>
        </p:blipFill>
        <p:spPr bwMode="auto">
          <a:xfrm>
            <a:off x="152400" y="5174590"/>
            <a:ext cx="1718158" cy="1683410"/>
          </a:xfrm>
          <a:prstGeom prst="rect">
            <a:avLst/>
          </a:prstGeom>
          <a:noFill/>
        </p:spPr>
      </p:pic>
    </p:spTree>
  </p:cSld>
  <p:clrMapOvr>
    <a:masterClrMapping/>
  </p:clrMapOvr>
  <p:transition spd="med">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81000"/>
            <a:ext cx="8534400" cy="6096000"/>
          </a:xfrm>
        </p:spPr>
        <p:txBody>
          <a:bodyPr>
            <a:normAutofit/>
          </a:bodyPr>
          <a:lstStyle/>
          <a:p>
            <a:r>
              <a:rPr lang="en-US" dirty="0" smtClean="0"/>
              <a:t> Is this a call to Salvation?</a:t>
            </a:r>
            <a:br>
              <a:rPr lang="en-US" dirty="0" smtClean="0"/>
            </a:br>
            <a:r>
              <a:rPr lang="en-US" dirty="0" smtClean="0"/>
              <a:t> Is this a call to Rededication?</a:t>
            </a:r>
            <a:br>
              <a:rPr lang="en-US" dirty="0" smtClean="0"/>
            </a:br>
            <a:r>
              <a:rPr lang="en-US" dirty="0" smtClean="0"/>
              <a:t> Is this a call for the Assurance of Salvation?</a:t>
            </a:r>
            <a:br>
              <a:rPr lang="en-US" dirty="0" smtClean="0"/>
            </a:br>
            <a:r>
              <a:rPr lang="en-US" dirty="0" smtClean="0"/>
              <a:t> Is this a call to special Prayer? </a:t>
            </a:r>
            <a:br>
              <a:rPr lang="en-US" dirty="0" smtClean="0"/>
            </a:br>
            <a:r>
              <a:rPr lang="en-US" dirty="0" smtClean="0"/>
              <a:t/>
            </a:r>
            <a:br>
              <a:rPr lang="en-US" dirty="0" smtClean="0"/>
            </a:br>
            <a:r>
              <a:rPr lang="en-US" dirty="0" smtClean="0"/>
              <a:t/>
            </a:r>
            <a:br>
              <a:rPr lang="en-US" dirty="0" smtClean="0"/>
            </a:br>
            <a:r>
              <a:rPr lang="en-US" dirty="0" smtClean="0"/>
              <a:t>What response am I looking For? </a:t>
            </a:r>
            <a:endParaRPr lang="en-US" dirty="0"/>
          </a:p>
        </p:txBody>
      </p:sp>
    </p:spTree>
  </p:cSld>
  <p:clrMapOvr>
    <a:masterClrMapping/>
  </p:clrMapOvr>
  <p:transition spd="med">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Prepare For The Invitation</a:t>
            </a:r>
            <a:endParaRPr lang="en-US" dirty="0"/>
          </a:p>
        </p:txBody>
      </p:sp>
      <p:sp>
        <p:nvSpPr>
          <p:cNvPr id="3" name="Content Placeholder 2"/>
          <p:cNvSpPr>
            <a:spLocks noGrp="1"/>
          </p:cNvSpPr>
          <p:nvPr>
            <p:ph idx="1"/>
          </p:nvPr>
        </p:nvSpPr>
        <p:spPr/>
        <p:txBody>
          <a:bodyPr/>
          <a:lstStyle/>
          <a:p>
            <a:r>
              <a:rPr lang="en-US" sz="3600" b="1" dirty="0" smtClean="0"/>
              <a:t>Prayer: The Secret to a Burning Heart.</a:t>
            </a:r>
          </a:p>
          <a:p>
            <a:endParaRPr lang="en-US" b="1" dirty="0" smtClean="0"/>
          </a:p>
          <a:p>
            <a:pPr marL="633222" indent="0">
              <a:buFont typeface="+mj-lt"/>
              <a:buAutoNum type="arabicPeriod"/>
            </a:pPr>
            <a:r>
              <a:rPr lang="en-US" sz="2800" b="1" dirty="0" smtClean="0"/>
              <a:t>Pray for God to break your heart for the lost.</a:t>
            </a:r>
          </a:p>
          <a:p>
            <a:pPr marL="633222" indent="0">
              <a:buFont typeface="+mj-lt"/>
              <a:buAutoNum type="arabicPeriod"/>
            </a:pPr>
            <a:endParaRPr lang="en-US" sz="2800" b="1" dirty="0" smtClean="0"/>
          </a:p>
          <a:p>
            <a:pPr marL="633222" indent="0">
              <a:buFont typeface="+mj-lt"/>
              <a:buAutoNum type="arabicPeriod"/>
            </a:pPr>
            <a:r>
              <a:rPr lang="en-US" sz="2800" b="1" dirty="0" smtClean="0"/>
              <a:t>Pray for God to save the lost who are present.</a:t>
            </a:r>
          </a:p>
          <a:p>
            <a:pPr marL="633222" indent="0">
              <a:buFont typeface="+mj-lt"/>
              <a:buAutoNum type="arabicPeriod"/>
            </a:pPr>
            <a:endParaRPr lang="en-US" sz="2800" b="1" dirty="0" smtClean="0"/>
          </a:p>
          <a:p>
            <a:pPr marL="633222" indent="0">
              <a:buFont typeface="+mj-lt"/>
              <a:buAutoNum type="arabicPeriod"/>
            </a:pPr>
            <a:r>
              <a:rPr lang="en-US" sz="2800" b="1" dirty="0" smtClean="0"/>
              <a:t>Pray for God to enable you to prepare and make an effective altar call.</a:t>
            </a:r>
          </a:p>
          <a:p>
            <a:pPr marL="633222" indent="0">
              <a:buFont typeface="+mj-lt"/>
              <a:buAutoNum type="arabicPeriod"/>
            </a:pPr>
            <a:endParaRPr lang="en-US" sz="2800" dirty="0" smtClean="0"/>
          </a:p>
          <a:p>
            <a:pPr marL="633222" indent="457200">
              <a:buNone/>
            </a:pPr>
            <a:endParaRPr lang="en-US" sz="2800" dirty="0"/>
          </a:p>
        </p:txBody>
      </p:sp>
      <p:pic>
        <p:nvPicPr>
          <p:cNvPr id="7170" name="Picture 2" descr="C:\Users\OTIS\AppData\Local\Microsoft\Windows\Temporary Internet Files\Content.IE5\U6CH8DGQ\MC900332982[1].wmf"/>
          <p:cNvPicPr>
            <a:picLocks noChangeAspect="1" noChangeArrowheads="1"/>
          </p:cNvPicPr>
          <p:nvPr/>
        </p:nvPicPr>
        <p:blipFill>
          <a:blip r:embed="rId2"/>
          <a:srcRect/>
          <a:stretch>
            <a:fillRect/>
          </a:stretch>
        </p:blipFill>
        <p:spPr bwMode="auto">
          <a:xfrm>
            <a:off x="6934200" y="4724400"/>
            <a:ext cx="1718158" cy="1683410"/>
          </a:xfrm>
          <a:prstGeom prst="rect">
            <a:avLst/>
          </a:prstGeom>
          <a:noFill/>
        </p:spPr>
      </p:pic>
      <p:pic>
        <p:nvPicPr>
          <p:cNvPr id="7172" name="Picture 4" descr="C:\Users\OTIS\AppData\Local\Microsoft\Windows\Temporary Internet Files\Content.IE5\OL0P4U6C\MC900030722[1].wmf"/>
          <p:cNvPicPr>
            <a:picLocks noChangeAspect="1" noChangeArrowheads="1"/>
          </p:cNvPicPr>
          <p:nvPr/>
        </p:nvPicPr>
        <p:blipFill>
          <a:blip r:embed="rId3"/>
          <a:srcRect/>
          <a:stretch>
            <a:fillRect/>
          </a:stretch>
        </p:blipFill>
        <p:spPr bwMode="auto">
          <a:xfrm>
            <a:off x="0" y="2819400"/>
            <a:ext cx="1073506" cy="1696212"/>
          </a:xfrm>
          <a:prstGeom prst="rect">
            <a:avLst/>
          </a:prstGeom>
          <a:noFill/>
        </p:spPr>
      </p:pic>
    </p:spTree>
  </p:cSld>
  <p:clrMapOvr>
    <a:masterClrMapping/>
  </p:clrMapOvr>
  <p:transition spd="med">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Prepare For The Invitation</a:t>
            </a:r>
            <a:endParaRPr lang="en-US" dirty="0"/>
          </a:p>
        </p:txBody>
      </p:sp>
      <p:sp>
        <p:nvSpPr>
          <p:cNvPr id="3" name="Content Placeholder 2"/>
          <p:cNvSpPr>
            <a:spLocks noGrp="1"/>
          </p:cNvSpPr>
          <p:nvPr>
            <p:ph idx="1"/>
          </p:nvPr>
        </p:nvSpPr>
        <p:spPr/>
        <p:txBody>
          <a:bodyPr/>
          <a:lstStyle/>
          <a:p>
            <a:r>
              <a:rPr lang="en-US" b="1" dirty="0" smtClean="0"/>
              <a:t>Make the Transition</a:t>
            </a:r>
            <a:r>
              <a:rPr lang="en-US" dirty="0" smtClean="0"/>
              <a:t>: connect the message to the invitation by </a:t>
            </a:r>
            <a:r>
              <a:rPr lang="en-US" i="1" dirty="0" smtClean="0"/>
              <a:t>asking an appropriate question and supplying a scriptural promise</a:t>
            </a:r>
            <a:r>
              <a:rPr lang="en-US" dirty="0" smtClean="0"/>
              <a:t>.</a:t>
            </a:r>
          </a:p>
          <a:p>
            <a:r>
              <a:rPr lang="en-US" b="1" dirty="0" smtClean="0"/>
              <a:t>Give Theological Instructions</a:t>
            </a:r>
            <a:r>
              <a:rPr lang="en-US" dirty="0" smtClean="0"/>
              <a:t>: </a:t>
            </a:r>
            <a:r>
              <a:rPr lang="en-US" i="1" dirty="0" smtClean="0"/>
              <a:t>repent, believe and surrender.</a:t>
            </a:r>
          </a:p>
          <a:p>
            <a:r>
              <a:rPr lang="en-US" b="1" dirty="0" smtClean="0"/>
              <a:t>The proper use of Persuasion (urgency)</a:t>
            </a:r>
          </a:p>
          <a:p>
            <a:r>
              <a:rPr lang="en-US" b="1" dirty="0" smtClean="0"/>
              <a:t>Select a Motivational Theme: </a:t>
            </a:r>
            <a:r>
              <a:rPr lang="en-US" i="1" dirty="0" smtClean="0"/>
              <a:t>seek to touch the will and emotions.</a:t>
            </a:r>
            <a:endParaRPr lang="en-US" i="1" dirty="0"/>
          </a:p>
        </p:txBody>
      </p:sp>
      <p:pic>
        <p:nvPicPr>
          <p:cNvPr id="8196" name="Picture 4" descr="C:\Users\OTIS\AppData\Local\Microsoft\Windows\Temporary Internet Files\Content.IE5\6NNFCLKV\MC900347431[1].wmf"/>
          <p:cNvPicPr>
            <a:picLocks noChangeAspect="1" noChangeArrowheads="1"/>
          </p:cNvPicPr>
          <p:nvPr/>
        </p:nvPicPr>
        <p:blipFill>
          <a:blip r:embed="rId2"/>
          <a:srcRect/>
          <a:stretch>
            <a:fillRect/>
          </a:stretch>
        </p:blipFill>
        <p:spPr bwMode="auto">
          <a:xfrm>
            <a:off x="4876800" y="5410200"/>
            <a:ext cx="1963217" cy="1091794"/>
          </a:xfrm>
          <a:prstGeom prst="rect">
            <a:avLst/>
          </a:prstGeom>
          <a:noFill/>
        </p:spPr>
      </p:pic>
    </p:spTree>
  </p:cSld>
  <p:clrMapOvr>
    <a:masterClrMapping/>
  </p:clrMapOvr>
  <p:transition spd="med">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013192" cy="1636776"/>
          </a:xfrm>
        </p:spPr>
        <p:txBody>
          <a:bodyPr/>
          <a:lstStyle/>
          <a:p>
            <a:r>
              <a:rPr lang="en-US" dirty="0" smtClean="0"/>
              <a:t>Call to a Public Commitment</a:t>
            </a:r>
            <a:endParaRPr lang="en-US" dirty="0"/>
          </a:p>
        </p:txBody>
      </p:sp>
      <p:sp>
        <p:nvSpPr>
          <p:cNvPr id="3" name="Text Placeholder 2"/>
          <p:cNvSpPr>
            <a:spLocks noGrp="1"/>
          </p:cNvSpPr>
          <p:nvPr>
            <p:ph type="body" idx="1"/>
          </p:nvPr>
        </p:nvSpPr>
        <p:spPr>
          <a:xfrm>
            <a:off x="533400" y="2667000"/>
            <a:ext cx="7946136" cy="3657600"/>
          </a:xfrm>
        </p:spPr>
        <p:txBody>
          <a:bodyPr>
            <a:normAutofit/>
          </a:bodyPr>
          <a:lstStyle/>
          <a:p>
            <a:pPr>
              <a:buFont typeface="Arial" pitchFamily="34" charset="0"/>
              <a:buChar char="•"/>
            </a:pPr>
            <a:r>
              <a:rPr lang="en-US" sz="4400" dirty="0" smtClean="0"/>
              <a:t>Keep it simple.       </a:t>
            </a:r>
          </a:p>
          <a:p>
            <a:pPr>
              <a:buFont typeface="Arial" pitchFamily="34" charset="0"/>
              <a:buChar char="•"/>
            </a:pPr>
            <a:r>
              <a:rPr lang="en-US" sz="4400" dirty="0" smtClean="0"/>
              <a:t>Keep it personal.</a:t>
            </a:r>
          </a:p>
          <a:p>
            <a:pPr>
              <a:buFont typeface="Arial" pitchFamily="34" charset="0"/>
              <a:buChar char="•"/>
            </a:pPr>
            <a:r>
              <a:rPr lang="en-US" sz="4400" dirty="0" smtClean="0"/>
              <a:t>Keep it Positive.</a:t>
            </a:r>
          </a:p>
          <a:p>
            <a:pPr>
              <a:buFont typeface="Arial" pitchFamily="34" charset="0"/>
              <a:buChar char="•"/>
            </a:pPr>
            <a:r>
              <a:rPr lang="en-US" sz="4400" dirty="0" smtClean="0"/>
              <a:t>Keep it brief.</a:t>
            </a:r>
          </a:p>
          <a:p>
            <a:pPr>
              <a:buFont typeface="Arial" pitchFamily="34" charset="0"/>
              <a:buChar char="•"/>
            </a:pPr>
            <a:r>
              <a:rPr lang="en-US" sz="4400" dirty="0" smtClean="0"/>
              <a:t>Keep it direct</a:t>
            </a:r>
            <a:r>
              <a:rPr lang="en-US" b="1" dirty="0" smtClean="0"/>
              <a:t>. </a:t>
            </a:r>
            <a:endParaRPr lang="en-US" b="1" dirty="0"/>
          </a:p>
        </p:txBody>
      </p:sp>
      <p:pic>
        <p:nvPicPr>
          <p:cNvPr id="9221" name="Picture 5" descr="C:\Users\OTIS\AppData\Local\Microsoft\Windows\Temporary Internet Files\Content.IE5\N2281C3N\MP900321197[1].jpg"/>
          <p:cNvPicPr>
            <a:picLocks noChangeAspect="1" noChangeArrowheads="1"/>
          </p:cNvPicPr>
          <p:nvPr/>
        </p:nvPicPr>
        <p:blipFill>
          <a:blip r:embed="rId2"/>
          <a:srcRect/>
          <a:stretch>
            <a:fillRect/>
          </a:stretch>
        </p:blipFill>
        <p:spPr bwMode="auto">
          <a:xfrm>
            <a:off x="5257800" y="2895600"/>
            <a:ext cx="2609088" cy="3657600"/>
          </a:xfrm>
          <a:prstGeom prst="rect">
            <a:avLst/>
          </a:prstGeom>
          <a:noFill/>
        </p:spPr>
      </p:pic>
    </p:spTree>
  </p:cSld>
  <p:clrMapOvr>
    <a:masterClrMapping/>
  </p:clrMapOvr>
  <p:transition spd="med">
    <p:rand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5" name="Picture 5" descr="C:\Users\OTIS\AppData\Local\Microsoft\Windows\Temporary Internet Files\Content.IE5\N2281C3N\MC900324366[1].wmf"/>
          <p:cNvPicPr>
            <a:picLocks noChangeAspect="1" noChangeArrowheads="1"/>
          </p:cNvPicPr>
          <p:nvPr/>
        </p:nvPicPr>
        <p:blipFill>
          <a:blip r:embed="rId2"/>
          <a:srcRect/>
          <a:stretch>
            <a:fillRect/>
          </a:stretch>
        </p:blipFill>
        <p:spPr bwMode="auto">
          <a:xfrm>
            <a:off x="7010400" y="4870094"/>
            <a:ext cx="1680667" cy="1987906"/>
          </a:xfrm>
          <a:prstGeom prst="rect">
            <a:avLst/>
          </a:prstGeom>
          <a:noFill/>
        </p:spPr>
      </p:pic>
      <p:sp>
        <p:nvSpPr>
          <p:cNvPr id="2" name="Title 1"/>
          <p:cNvSpPr>
            <a:spLocks noGrp="1"/>
          </p:cNvSpPr>
          <p:nvPr>
            <p:ph type="title"/>
          </p:nvPr>
        </p:nvSpPr>
        <p:spPr/>
        <p:txBody>
          <a:bodyPr/>
          <a:lstStyle/>
          <a:p>
            <a:pPr algn="ctr"/>
            <a:r>
              <a:rPr lang="en-US" dirty="0" smtClean="0"/>
              <a:t>Invitational Models</a:t>
            </a:r>
            <a:endParaRPr lang="en-US" dirty="0"/>
          </a:p>
        </p:txBody>
      </p:sp>
      <p:sp>
        <p:nvSpPr>
          <p:cNvPr id="3" name="Content Placeholder 2"/>
          <p:cNvSpPr>
            <a:spLocks noGrp="1"/>
          </p:cNvSpPr>
          <p:nvPr>
            <p:ph idx="1"/>
          </p:nvPr>
        </p:nvSpPr>
        <p:spPr>
          <a:xfrm>
            <a:off x="228600" y="1600200"/>
            <a:ext cx="8229600" cy="4625609"/>
          </a:xfrm>
        </p:spPr>
        <p:txBody>
          <a:bodyPr/>
          <a:lstStyle/>
          <a:p>
            <a:r>
              <a:rPr lang="en-US" dirty="0" smtClean="0"/>
              <a:t>The Delayed-Response. </a:t>
            </a:r>
            <a:r>
              <a:rPr lang="en-US" i="1" dirty="0" smtClean="0"/>
              <a:t>How will it happen? Where will it happen? Who will be available to assist? </a:t>
            </a:r>
          </a:p>
          <a:p>
            <a:endParaRPr lang="en-US" dirty="0" smtClean="0"/>
          </a:p>
          <a:p>
            <a:r>
              <a:rPr lang="en-US" dirty="0" smtClean="0"/>
              <a:t> The Immediate-Response. </a:t>
            </a:r>
            <a:r>
              <a:rPr lang="en-US" i="1" dirty="0" smtClean="0"/>
              <a:t>I going to ask you to…close your eyes, Come forward, raise your hand, stand at your seat, be clear and honest!</a:t>
            </a:r>
          </a:p>
          <a:p>
            <a:endParaRPr lang="en-US" dirty="0"/>
          </a:p>
        </p:txBody>
      </p:sp>
    </p:spTree>
  </p:cSld>
  <p:clrMapOvr>
    <a:masterClrMapping/>
  </p:clrMapOvr>
  <p:transition spd="med">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Suggestions for Gaining a Response </a:t>
            </a:r>
            <a:endParaRPr lang="en-US" dirty="0"/>
          </a:p>
        </p:txBody>
      </p:sp>
      <p:sp>
        <p:nvSpPr>
          <p:cNvPr id="3" name="Content Placeholder 2"/>
          <p:cNvSpPr>
            <a:spLocks noGrp="1"/>
          </p:cNvSpPr>
          <p:nvPr>
            <p:ph idx="1"/>
          </p:nvPr>
        </p:nvSpPr>
        <p:spPr>
          <a:xfrm>
            <a:off x="533400" y="1676401"/>
            <a:ext cx="8153400" cy="4724400"/>
          </a:xfrm>
        </p:spPr>
        <p:txBody>
          <a:bodyPr>
            <a:normAutofit fontScale="92500" lnSpcReduction="10000"/>
          </a:bodyPr>
          <a:lstStyle/>
          <a:p>
            <a:r>
              <a:rPr lang="en-US" b="1" dirty="0" smtClean="0"/>
              <a:t>Asking inquirers to come forward</a:t>
            </a:r>
            <a:r>
              <a:rPr lang="en-US" dirty="0" smtClean="0"/>
              <a:t>. This is used at evangelistic Crusades, worship services and celebrations. It is an excellent way for an individual to make a public confession of their desire to trust in Christ</a:t>
            </a:r>
          </a:p>
          <a:p>
            <a:r>
              <a:rPr lang="en-US" b="1" dirty="0" smtClean="0"/>
              <a:t>Asking inquirers to raise their hands</a:t>
            </a:r>
            <a:r>
              <a:rPr lang="en-US" dirty="0" smtClean="0"/>
              <a:t>. This may be the best option if your space is limited for people to come forward. You’ll want to ask the inquirers to meet with your prayer team in a designated place immediately following the service and have your prayer team there. </a:t>
            </a:r>
            <a:endParaRPr lang="en-US" dirty="0"/>
          </a:p>
        </p:txBody>
      </p:sp>
    </p:spTree>
  </p:cSld>
  <p:clrMapOvr>
    <a:masterClrMapping/>
  </p:clrMapOvr>
  <p:transition spd="med">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Suggestions for Gaining a Response </a:t>
            </a:r>
            <a:endParaRPr lang="en-US" dirty="0"/>
          </a:p>
        </p:txBody>
      </p:sp>
      <p:sp>
        <p:nvSpPr>
          <p:cNvPr id="3" name="Content Placeholder 2"/>
          <p:cNvSpPr>
            <a:spLocks noGrp="1"/>
          </p:cNvSpPr>
          <p:nvPr>
            <p:ph idx="1"/>
          </p:nvPr>
        </p:nvSpPr>
        <p:spPr/>
        <p:txBody>
          <a:bodyPr/>
          <a:lstStyle/>
          <a:p>
            <a:r>
              <a:rPr lang="en-US" b="1" dirty="0" smtClean="0"/>
              <a:t>Completing a response card</a:t>
            </a:r>
            <a:r>
              <a:rPr lang="en-US" dirty="0" smtClean="0"/>
              <a:t>. If, for some reason, the above options aren’t feasible for your situation, you may want to use this option. You’ll need to decide how you’ll distribute and collect the response card, as well as how you will follow-up with those who respond. </a:t>
            </a:r>
            <a:endParaRPr lang="en-US" dirty="0"/>
          </a:p>
        </p:txBody>
      </p:sp>
      <p:pic>
        <p:nvPicPr>
          <p:cNvPr id="11268" name="Picture 4" descr="C:\Users\OTIS\AppData\Local\Microsoft\Windows\Temporary Internet Files\Content.IE5\OL0P4U6C\MM900284061[1].gif"/>
          <p:cNvPicPr>
            <a:picLocks noChangeAspect="1" noChangeArrowheads="1" noCrop="1"/>
          </p:cNvPicPr>
          <p:nvPr/>
        </p:nvPicPr>
        <p:blipFill>
          <a:blip r:embed="rId2"/>
          <a:srcRect/>
          <a:stretch>
            <a:fillRect/>
          </a:stretch>
        </p:blipFill>
        <p:spPr bwMode="auto">
          <a:xfrm>
            <a:off x="3733800" y="4876800"/>
            <a:ext cx="2057400" cy="1645920"/>
          </a:xfrm>
          <a:prstGeom prst="rect">
            <a:avLst/>
          </a:prstGeom>
          <a:noFill/>
        </p:spPr>
      </p:pic>
    </p:spTree>
  </p:cSld>
  <p:clrMapOvr>
    <a:masterClrMapping/>
  </p:clrMapOvr>
  <p:transition spd="med">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If No One Responds?</a:t>
            </a:r>
            <a:endParaRPr lang="en-US" dirty="0"/>
          </a:p>
        </p:txBody>
      </p:sp>
      <p:sp>
        <p:nvSpPr>
          <p:cNvPr id="3" name="Content Placeholder 2"/>
          <p:cNvSpPr>
            <a:spLocks noGrp="1"/>
          </p:cNvSpPr>
          <p:nvPr>
            <p:ph idx="1"/>
          </p:nvPr>
        </p:nvSpPr>
        <p:spPr/>
        <p:txBody>
          <a:bodyPr>
            <a:normAutofit lnSpcReduction="10000"/>
          </a:bodyPr>
          <a:lstStyle/>
          <a:p>
            <a:r>
              <a:rPr lang="en-US" dirty="0" smtClean="0"/>
              <a:t>This is a common question and fear that many have about giving a salvation invitation. But the truth is, we have nothing to fear. A salvation invitation is not something personally coming from us.</a:t>
            </a:r>
          </a:p>
          <a:p>
            <a:endParaRPr lang="en-US" dirty="0" smtClean="0"/>
          </a:p>
          <a:p>
            <a:pPr>
              <a:buNone/>
            </a:pPr>
            <a:r>
              <a:rPr lang="en-US" b="1" dirty="0" smtClean="0"/>
              <a:t>“God holds us responsible for                                 faithful evangelism, not for                              successful evangelism.”                                                                     Ralph Bell</a:t>
            </a:r>
            <a:endParaRPr lang="en-US" dirty="0" smtClean="0"/>
          </a:p>
          <a:p>
            <a:pPr>
              <a:buNone/>
            </a:pPr>
            <a:endParaRPr lang="en-US" dirty="0"/>
          </a:p>
        </p:txBody>
      </p:sp>
      <p:pic>
        <p:nvPicPr>
          <p:cNvPr id="12290" name="Picture 2" descr="C:\Users\OTIS\AppData\Local\Microsoft\Windows\Temporary Internet Files\Content.IE5\OL0P4U6C\MC900078762[1].wmf"/>
          <p:cNvPicPr>
            <a:picLocks noChangeAspect="1" noChangeArrowheads="1"/>
          </p:cNvPicPr>
          <p:nvPr/>
        </p:nvPicPr>
        <p:blipFill>
          <a:blip r:embed="rId2"/>
          <a:srcRect/>
          <a:stretch>
            <a:fillRect/>
          </a:stretch>
        </p:blipFill>
        <p:spPr bwMode="auto">
          <a:xfrm>
            <a:off x="6324600" y="3962400"/>
            <a:ext cx="2309657" cy="2667000"/>
          </a:xfrm>
          <a:prstGeom prst="rect">
            <a:avLst/>
          </a:prstGeom>
          <a:noFill/>
        </p:spPr>
      </p:pic>
    </p:spTree>
  </p:cSld>
  <p:clrMapOvr>
    <a:masterClrMapping/>
  </p:clrMapOvr>
  <p:transition spd="med">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The Reason for Extending                               a Public Invitation</a:t>
            </a:r>
            <a:endParaRPr lang="en-US" dirty="0"/>
          </a:p>
        </p:txBody>
      </p:sp>
      <p:sp>
        <p:nvSpPr>
          <p:cNvPr id="3" name="Content Placeholder 2"/>
          <p:cNvSpPr>
            <a:spLocks noGrp="1"/>
          </p:cNvSpPr>
          <p:nvPr>
            <p:ph idx="1"/>
          </p:nvPr>
        </p:nvSpPr>
        <p:spPr/>
        <p:txBody>
          <a:bodyPr>
            <a:normAutofit fontScale="92500" lnSpcReduction="10000"/>
          </a:bodyPr>
          <a:lstStyle/>
          <a:p>
            <a:pPr>
              <a:lnSpc>
                <a:spcPct val="200000"/>
              </a:lnSpc>
            </a:pPr>
            <a:r>
              <a:rPr lang="en-US" b="1" dirty="0" smtClean="0"/>
              <a:t>Scriptural Reasons</a:t>
            </a:r>
          </a:p>
          <a:p>
            <a:pPr>
              <a:lnSpc>
                <a:spcPct val="200000"/>
              </a:lnSpc>
            </a:pPr>
            <a:r>
              <a:rPr lang="en-US" b="1" dirty="0" smtClean="0"/>
              <a:t>Historical Reasons</a:t>
            </a:r>
          </a:p>
          <a:p>
            <a:pPr>
              <a:lnSpc>
                <a:spcPct val="200000"/>
              </a:lnSpc>
            </a:pPr>
            <a:r>
              <a:rPr lang="en-US" b="1" dirty="0" smtClean="0"/>
              <a:t>Practical Reasons</a:t>
            </a:r>
          </a:p>
          <a:p>
            <a:pPr>
              <a:lnSpc>
                <a:spcPct val="200000"/>
              </a:lnSpc>
            </a:pPr>
            <a:r>
              <a:rPr lang="en-US" b="1" dirty="0" smtClean="0"/>
              <a:t>Logical Reasons</a:t>
            </a:r>
          </a:p>
          <a:p>
            <a:pPr>
              <a:lnSpc>
                <a:spcPct val="200000"/>
              </a:lnSpc>
            </a:pPr>
            <a:r>
              <a:rPr lang="en-US" b="1" dirty="0" smtClean="0"/>
              <a:t>Consequential Reason</a:t>
            </a:r>
            <a:r>
              <a:rPr lang="en-US" dirty="0" smtClean="0"/>
              <a:t>s</a:t>
            </a:r>
          </a:p>
          <a:p>
            <a:endParaRPr lang="en-US" dirty="0"/>
          </a:p>
        </p:txBody>
      </p:sp>
      <p:pic>
        <p:nvPicPr>
          <p:cNvPr id="2057" name="Picture 9" descr="C:\Users\OTIS\AppData\Local\Microsoft\Windows\Temporary Internet Files\Content.IE5\6NNFCLKV\MC900195402[1].wmf"/>
          <p:cNvPicPr>
            <a:picLocks noChangeAspect="1" noChangeArrowheads="1"/>
          </p:cNvPicPr>
          <p:nvPr/>
        </p:nvPicPr>
        <p:blipFill>
          <a:blip r:embed="rId2"/>
          <a:srcRect/>
          <a:stretch>
            <a:fillRect/>
          </a:stretch>
        </p:blipFill>
        <p:spPr bwMode="auto">
          <a:xfrm>
            <a:off x="6858000" y="1600200"/>
            <a:ext cx="1586484" cy="1825142"/>
          </a:xfrm>
          <a:prstGeom prst="rect">
            <a:avLst/>
          </a:prstGeom>
          <a:noFill/>
        </p:spPr>
      </p:pic>
      <p:pic>
        <p:nvPicPr>
          <p:cNvPr id="2060" name="Picture 12" descr="C:\Users\OTIS\AppData\Local\Microsoft\Windows\Temporary Internet Files\Content.IE5\OL0P4U6C\MC900310344[1].wmf"/>
          <p:cNvPicPr>
            <a:picLocks noChangeAspect="1" noChangeArrowheads="1"/>
          </p:cNvPicPr>
          <p:nvPr/>
        </p:nvPicPr>
        <p:blipFill>
          <a:blip r:embed="rId3"/>
          <a:srcRect/>
          <a:stretch>
            <a:fillRect/>
          </a:stretch>
        </p:blipFill>
        <p:spPr bwMode="auto">
          <a:xfrm>
            <a:off x="7152123" y="3886200"/>
            <a:ext cx="1378619" cy="2195170"/>
          </a:xfrm>
          <a:prstGeom prst="rect">
            <a:avLst/>
          </a:prstGeom>
          <a:noFill/>
        </p:spPr>
      </p:pic>
      <p:pic>
        <p:nvPicPr>
          <p:cNvPr id="2061" name="Picture 13" descr="C:\Users\OTIS\AppData\Local\Microsoft\Windows\Temporary Internet Files\Content.IE5\OL0P4U6C\MC900036451[1].wmf"/>
          <p:cNvPicPr>
            <a:picLocks noChangeAspect="1" noChangeArrowheads="1"/>
          </p:cNvPicPr>
          <p:nvPr/>
        </p:nvPicPr>
        <p:blipFill>
          <a:blip r:embed="rId4"/>
          <a:srcRect/>
          <a:stretch>
            <a:fillRect/>
          </a:stretch>
        </p:blipFill>
        <p:spPr bwMode="auto">
          <a:xfrm>
            <a:off x="4876800" y="1905000"/>
            <a:ext cx="1185062" cy="1828800"/>
          </a:xfrm>
          <a:prstGeom prst="rect">
            <a:avLst/>
          </a:prstGeom>
          <a:noFill/>
        </p:spPr>
      </p:pic>
      <p:pic>
        <p:nvPicPr>
          <p:cNvPr id="2062" name="Picture 14" descr="C:\Users\OTIS\AppData\Local\Microsoft\Windows\Temporary Internet Files\Content.IE5\6NNFCLKV\MC900212301[1].wmf"/>
          <p:cNvPicPr>
            <a:picLocks noChangeAspect="1" noChangeArrowheads="1"/>
          </p:cNvPicPr>
          <p:nvPr/>
        </p:nvPicPr>
        <p:blipFill>
          <a:blip r:embed="rId5"/>
          <a:srcRect/>
          <a:stretch>
            <a:fillRect/>
          </a:stretch>
        </p:blipFill>
        <p:spPr bwMode="auto">
          <a:xfrm>
            <a:off x="5257800" y="4041231"/>
            <a:ext cx="1447800" cy="2282455"/>
          </a:xfrm>
          <a:prstGeom prst="rect">
            <a:avLst/>
          </a:prstGeom>
          <a:noFill/>
        </p:spPr>
      </p:pic>
    </p:spTree>
  </p:cSld>
  <p:clrMapOvr>
    <a:masterClrMapping/>
  </p:clrMapOvr>
  <p:transition spd="med">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457200"/>
            <a:ext cx="8610600" cy="4495800"/>
          </a:xfrm>
        </p:spPr>
        <p:txBody>
          <a:bodyPr>
            <a:normAutofit fontScale="90000"/>
          </a:bodyPr>
          <a:lstStyle/>
          <a:p>
            <a:r>
              <a:rPr lang="en-US" dirty="0" smtClean="0"/>
              <a:t>The Importance of Counseling</a:t>
            </a:r>
            <a:br>
              <a:rPr lang="en-US" dirty="0" smtClean="0"/>
            </a:br>
            <a:r>
              <a:rPr lang="en-US" sz="4800" dirty="0" smtClean="0"/>
              <a:t>   (</a:t>
            </a:r>
            <a:r>
              <a:rPr lang="en-US" sz="2800" dirty="0" smtClean="0"/>
              <a:t>G</a:t>
            </a:r>
            <a:r>
              <a:rPr lang="en-US" sz="3200" dirty="0" smtClean="0"/>
              <a:t>ender specific whenever possible) </a:t>
            </a:r>
            <a:r>
              <a:rPr lang="en-US" dirty="0" smtClean="0"/>
              <a:t/>
            </a:r>
            <a:br>
              <a:rPr lang="en-US" dirty="0" smtClean="0"/>
            </a:br>
            <a:r>
              <a:rPr lang="en-US" dirty="0" smtClean="0"/>
              <a:t>The Need for Personal Workers </a:t>
            </a:r>
            <a:r>
              <a:rPr lang="en-US" sz="4000" dirty="0" smtClean="0"/>
              <a:t/>
            </a:r>
            <a:br>
              <a:rPr lang="en-US" sz="4000" dirty="0" smtClean="0"/>
            </a:br>
            <a:r>
              <a:rPr lang="en-US" sz="4000" dirty="0" smtClean="0"/>
              <a:t/>
            </a:r>
            <a:br>
              <a:rPr lang="en-US" sz="4000" dirty="0" smtClean="0"/>
            </a:br>
            <a:r>
              <a:rPr lang="en-US" sz="4400" dirty="0" smtClean="0"/>
              <a:t>The Need for Inquiry Room</a:t>
            </a:r>
            <a:br>
              <a:rPr lang="en-US" sz="4400" dirty="0" smtClean="0"/>
            </a:br>
            <a:r>
              <a:rPr lang="en-US" sz="4400" dirty="0" smtClean="0"/>
              <a:t/>
            </a:r>
            <a:br>
              <a:rPr lang="en-US" sz="4400" dirty="0" smtClean="0"/>
            </a:br>
            <a:r>
              <a:rPr lang="en-US" sz="4400" dirty="0" smtClean="0"/>
              <a:t>The Need for Training and Procedures</a:t>
            </a:r>
            <a:endParaRPr lang="en-US" sz="4400" dirty="0"/>
          </a:p>
        </p:txBody>
      </p:sp>
      <p:pic>
        <p:nvPicPr>
          <p:cNvPr id="13314" name="Picture 2" descr="C:\Users\OTIS\AppData\Local\Microsoft\Windows\Temporary Internet Files\Content.IE5\6NNFCLKV\MC900434757[1].png"/>
          <p:cNvPicPr>
            <a:picLocks noChangeAspect="1" noChangeArrowheads="1"/>
          </p:cNvPicPr>
          <p:nvPr/>
        </p:nvPicPr>
        <p:blipFill>
          <a:blip r:embed="rId2"/>
          <a:srcRect/>
          <a:stretch>
            <a:fillRect/>
          </a:stretch>
        </p:blipFill>
        <p:spPr bwMode="auto">
          <a:xfrm>
            <a:off x="3200400" y="4724400"/>
            <a:ext cx="2285714" cy="2285714"/>
          </a:xfrm>
          <a:prstGeom prst="rect">
            <a:avLst/>
          </a:prstGeom>
          <a:noFill/>
        </p:spPr>
      </p:pic>
    </p:spTree>
  </p:cSld>
  <p:clrMapOvr>
    <a:masterClrMapping/>
  </p:clrMapOvr>
  <p:transition spd="med">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7924800" cy="1143000"/>
          </a:xfrm>
        </p:spPr>
        <p:txBody>
          <a:bodyPr/>
          <a:lstStyle/>
          <a:p>
            <a:pPr algn="ctr"/>
            <a:r>
              <a:rPr lang="en-US" dirty="0" smtClean="0"/>
              <a:t>Scriptural Reasons</a:t>
            </a:r>
            <a:endParaRPr lang="en-US" dirty="0"/>
          </a:p>
        </p:txBody>
      </p:sp>
      <p:sp>
        <p:nvSpPr>
          <p:cNvPr id="3" name="Text Placeholder 2"/>
          <p:cNvSpPr>
            <a:spLocks noGrp="1"/>
          </p:cNvSpPr>
          <p:nvPr>
            <p:ph type="subTitle" idx="1"/>
          </p:nvPr>
        </p:nvSpPr>
        <p:spPr>
          <a:xfrm>
            <a:off x="457200" y="1219200"/>
            <a:ext cx="8382000" cy="5334000"/>
          </a:xfrm>
          <a:solidFill>
            <a:schemeClr val="bg1"/>
          </a:solidFill>
        </p:spPr>
        <p:txBody>
          <a:bodyPr>
            <a:normAutofit fontScale="92500" lnSpcReduction="10000"/>
          </a:bodyPr>
          <a:lstStyle/>
          <a:p>
            <a:r>
              <a:rPr lang="en-US" sz="2800" dirty="0" err="1" smtClean="0"/>
              <a:t>Ge</a:t>
            </a:r>
            <a:r>
              <a:rPr lang="en-US" sz="2800" dirty="0" smtClean="0"/>
              <a:t> 3:9 ¶ And the LORD God called unto Adam, and said unto him, </a:t>
            </a:r>
            <a:r>
              <a:rPr lang="en-US" sz="2800" b="1" dirty="0" smtClean="0"/>
              <a:t>Where art thou</a:t>
            </a:r>
            <a:r>
              <a:rPr lang="en-US" sz="2800" dirty="0" smtClean="0"/>
              <a:t>?</a:t>
            </a:r>
          </a:p>
          <a:p>
            <a:endParaRPr lang="en-US" sz="2800" dirty="0" smtClean="0"/>
          </a:p>
          <a:p>
            <a:r>
              <a:rPr lang="en-US" sz="2800" dirty="0" smtClean="0"/>
              <a:t> Ex 32:26 Then Moses stood in the gate of the camp, and said, </a:t>
            </a:r>
            <a:r>
              <a:rPr lang="en-US" sz="2800" b="1" dirty="0" smtClean="0"/>
              <a:t>Who is on the LORD'S side</a:t>
            </a:r>
            <a:r>
              <a:rPr lang="en-US" sz="2800" dirty="0" smtClean="0"/>
              <a:t>? let him come unto me. And all the sons of Levi gathered themselves together unto him.</a:t>
            </a:r>
          </a:p>
          <a:p>
            <a:r>
              <a:rPr lang="en-US" sz="2800" dirty="0" smtClean="0"/>
              <a:t>(KJV)</a:t>
            </a:r>
          </a:p>
          <a:p>
            <a:endParaRPr lang="en-US" sz="2800" dirty="0" smtClean="0"/>
          </a:p>
          <a:p>
            <a:r>
              <a:rPr lang="en-US" sz="2800" dirty="0" smtClean="0"/>
              <a:t>1Ki 18:21 ¶ And Elijah came unto all the people, and said, </a:t>
            </a:r>
            <a:r>
              <a:rPr lang="en-US" sz="2800" b="1" dirty="0" smtClean="0"/>
              <a:t>How long halt ye between two opinions? </a:t>
            </a:r>
            <a:r>
              <a:rPr lang="en-US" sz="2800" dirty="0" smtClean="0"/>
              <a:t>if the LORD be God, follow him: but if Baal, then follow him. And the people answered him not a word. {opinions: or, thoughts} </a:t>
            </a:r>
          </a:p>
          <a:p>
            <a:r>
              <a:rPr lang="en-US" sz="2800" dirty="0" smtClean="0"/>
              <a:t>(KJV)</a:t>
            </a:r>
          </a:p>
          <a:p>
            <a:endParaRPr lang="en-US" dirty="0"/>
          </a:p>
        </p:txBody>
      </p:sp>
    </p:spTree>
  </p:cSld>
  <p:clrMapOvr>
    <a:masterClrMapping/>
  </p:clrMapOvr>
  <p:transition spd="med">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Scriptural Reasons</a:t>
            </a:r>
            <a:endParaRPr lang="en-US" dirty="0"/>
          </a:p>
        </p:txBody>
      </p:sp>
      <p:sp>
        <p:nvSpPr>
          <p:cNvPr id="3" name="Content Placeholder 2"/>
          <p:cNvSpPr>
            <a:spLocks noGrp="1"/>
          </p:cNvSpPr>
          <p:nvPr>
            <p:ph idx="1"/>
          </p:nvPr>
        </p:nvSpPr>
        <p:spPr>
          <a:xfrm>
            <a:off x="457200" y="1524000"/>
            <a:ext cx="8229600" cy="4625609"/>
          </a:xfrm>
        </p:spPr>
        <p:txBody>
          <a:bodyPr>
            <a:noAutofit/>
          </a:bodyPr>
          <a:lstStyle/>
          <a:p>
            <a:pPr>
              <a:buNone/>
            </a:pPr>
            <a:r>
              <a:rPr lang="en-US" sz="2400" dirty="0" smtClean="0"/>
              <a:t>Ac 2:37 ¶ Now when they heard this, they were pricked in their heart, and said unto Peter and to the rest of the apostles, Men and brethren</a:t>
            </a:r>
            <a:r>
              <a:rPr lang="en-US" sz="2400" u="sng" dirty="0" smtClean="0"/>
              <a:t>, </a:t>
            </a:r>
            <a:r>
              <a:rPr lang="en-US" sz="2400" b="1" u="sng" dirty="0" smtClean="0"/>
              <a:t>what shall we do?</a:t>
            </a:r>
          </a:p>
          <a:p>
            <a:pPr>
              <a:buNone/>
            </a:pPr>
            <a:r>
              <a:rPr lang="en-US" sz="2400" dirty="0" smtClean="0"/>
              <a:t> 38 Then Peter said unto them, Repent, and be baptized every one of you in the name of Jesus Christ for the remission of sins, and ye shall receive the gift of the Holy Ghost.</a:t>
            </a:r>
          </a:p>
          <a:p>
            <a:pPr>
              <a:buNone/>
            </a:pPr>
            <a:r>
              <a:rPr lang="en-US" sz="2400" dirty="0" smtClean="0"/>
              <a:t> 39 For the promise is unto you, and to your children, and to all that are afar off, even as many as the Lord our God shall call.</a:t>
            </a:r>
          </a:p>
          <a:p>
            <a:pPr>
              <a:buNone/>
            </a:pPr>
            <a:r>
              <a:rPr lang="en-US" sz="2400" dirty="0" smtClean="0"/>
              <a:t> 40 And with many other words did he testify and exhort, saying, Save yourselves from this untoward generation.</a:t>
            </a:r>
          </a:p>
          <a:p>
            <a:pPr>
              <a:buNone/>
            </a:pPr>
            <a:r>
              <a:rPr lang="en-US" sz="2400" dirty="0" smtClean="0"/>
              <a:t> 41 Then they that gladly received his word were baptized: and the same day there were added unto them about three thousand souls.</a:t>
            </a:r>
            <a:endParaRPr lang="en-US" sz="2400" dirty="0"/>
          </a:p>
        </p:txBody>
      </p:sp>
    </p:spTree>
  </p:cSld>
  <p:clrMapOvr>
    <a:masterClrMapping/>
  </p:clrMapOvr>
  <p:transition spd="med">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Message Requires a Response</a:t>
            </a:r>
            <a:endParaRPr lang="en-US" dirty="0"/>
          </a:p>
        </p:txBody>
      </p:sp>
      <p:sp>
        <p:nvSpPr>
          <p:cNvPr id="3" name="Content Placeholder 2"/>
          <p:cNvSpPr>
            <a:spLocks noGrp="1"/>
          </p:cNvSpPr>
          <p:nvPr>
            <p:ph idx="1"/>
          </p:nvPr>
        </p:nvSpPr>
        <p:spPr/>
        <p:txBody>
          <a:bodyPr>
            <a:normAutofit/>
          </a:bodyPr>
          <a:lstStyle/>
          <a:p>
            <a:r>
              <a:rPr lang="en-US" sz="4000" dirty="0" smtClean="0"/>
              <a:t>Today’s culture may minimize the need for a public commitment, yet we see in scripture, God, the Prophets, Jesus and His Disciples called His followers to confess with their mouths, to make a public declaration of faith.</a:t>
            </a:r>
            <a:endParaRPr lang="en-US" sz="4000" dirty="0"/>
          </a:p>
        </p:txBody>
      </p:sp>
      <p:pic>
        <p:nvPicPr>
          <p:cNvPr id="3077" name="Picture 5" descr="C:\Users\OTIS\AppData\Local\Microsoft\Windows\Temporary Internet Files\Content.IE5\OL0P4U6C\MC900059739[1].wmf"/>
          <p:cNvPicPr>
            <a:picLocks noChangeAspect="1" noChangeArrowheads="1"/>
          </p:cNvPicPr>
          <p:nvPr/>
        </p:nvPicPr>
        <p:blipFill>
          <a:blip r:embed="rId2"/>
          <a:srcRect/>
          <a:stretch>
            <a:fillRect/>
          </a:stretch>
        </p:blipFill>
        <p:spPr bwMode="auto">
          <a:xfrm>
            <a:off x="6781800" y="5334000"/>
            <a:ext cx="1911144" cy="1278941"/>
          </a:xfrm>
          <a:prstGeom prst="rect">
            <a:avLst/>
          </a:prstGeom>
          <a:noFill/>
        </p:spPr>
      </p:pic>
    </p:spTree>
  </p:cSld>
  <p:clrMapOvr>
    <a:masterClrMapping/>
  </p:clrMapOvr>
  <p:transition spd="med">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8686800" cy="5638800"/>
          </a:xfrm>
        </p:spPr>
        <p:txBody>
          <a:bodyPr>
            <a:normAutofit/>
          </a:bodyPr>
          <a:lstStyle/>
          <a:p>
            <a:r>
              <a:rPr lang="en-US" sz="5300" dirty="0" smtClean="0"/>
              <a:t> </a:t>
            </a:r>
            <a:r>
              <a:rPr lang="en-US" sz="6000" dirty="0" smtClean="0"/>
              <a:t>And Jesus said unto them, Come ye after me, and I will make you to become fishers of men.                      		Mark 1:17 </a:t>
            </a:r>
            <a:r>
              <a:rPr lang="en-US" sz="2400" dirty="0" smtClean="0"/>
              <a:t>(KJV)</a:t>
            </a:r>
            <a:endParaRPr lang="en-US" sz="2400" dirty="0"/>
          </a:p>
        </p:txBody>
      </p:sp>
    </p:spTree>
  </p:cSld>
  <p:clrMapOvr>
    <a:masterClrMapping/>
  </p:clrMapOvr>
  <p:transition spd="med">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52728"/>
          </a:xfrm>
        </p:spPr>
        <p:txBody>
          <a:bodyPr>
            <a:normAutofit fontScale="90000"/>
          </a:bodyPr>
          <a:lstStyle/>
          <a:p>
            <a:pPr algn="ctr"/>
            <a:r>
              <a:rPr lang="en-US" dirty="0" smtClean="0"/>
              <a:t>Never Go fishing Without </a:t>
            </a:r>
            <a:r>
              <a:rPr lang="en-US" sz="6000" dirty="0" smtClean="0"/>
              <a:t>Expectation</a:t>
            </a:r>
            <a:endParaRPr lang="en-US" sz="6000" dirty="0"/>
          </a:p>
        </p:txBody>
      </p:sp>
      <p:pic>
        <p:nvPicPr>
          <p:cNvPr id="4" name="Content Placeholder 3" descr="Just riding out.jpg"/>
          <p:cNvPicPr>
            <a:picLocks noGrp="1" noChangeAspect="1"/>
          </p:cNvPicPr>
          <p:nvPr>
            <p:ph idx="1"/>
          </p:nvPr>
        </p:nvPicPr>
        <p:blipFill>
          <a:blip r:embed="rId2"/>
          <a:stretch>
            <a:fillRect/>
          </a:stretch>
        </p:blipFill>
        <p:spPr>
          <a:xfrm>
            <a:off x="685800" y="1981200"/>
            <a:ext cx="3025939" cy="3552465"/>
          </a:xfrm>
        </p:spPr>
      </p:pic>
      <p:pic>
        <p:nvPicPr>
          <p:cNvPr id="5" name="Picture 4" descr="Fishing one.jpg"/>
          <p:cNvPicPr>
            <a:picLocks noChangeAspect="1"/>
          </p:cNvPicPr>
          <p:nvPr/>
        </p:nvPicPr>
        <p:blipFill>
          <a:blip r:embed="rId3"/>
          <a:stretch>
            <a:fillRect/>
          </a:stretch>
        </p:blipFill>
        <p:spPr>
          <a:xfrm>
            <a:off x="4495800" y="1981200"/>
            <a:ext cx="3796704" cy="3581400"/>
          </a:xfrm>
          <a:prstGeom prst="rect">
            <a:avLst/>
          </a:prstGeom>
        </p:spPr>
      </p:pic>
    </p:spTree>
  </p:cSld>
  <p:clrMapOvr>
    <a:masterClrMapping/>
  </p:clrMapOvr>
  <p:transition spd="med">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800" dirty="0" smtClean="0"/>
              <a:t>Leading The Altar Call Is A</a:t>
            </a:r>
            <a:br>
              <a:rPr lang="en-US" sz="4800" dirty="0" smtClean="0"/>
            </a:br>
            <a:r>
              <a:rPr lang="en-US" sz="4800" dirty="0" smtClean="0"/>
              <a:t>Crucial Part of Successful Fishing</a:t>
            </a:r>
            <a:endParaRPr lang="en-US" dirty="0"/>
          </a:p>
        </p:txBody>
      </p:sp>
      <p:sp>
        <p:nvSpPr>
          <p:cNvPr id="3" name="Text Placeholder 2"/>
          <p:cNvSpPr>
            <a:spLocks noGrp="1"/>
          </p:cNvSpPr>
          <p:nvPr>
            <p:ph type="body" idx="1"/>
          </p:nvPr>
        </p:nvSpPr>
        <p:spPr/>
        <p:txBody>
          <a:bodyPr/>
          <a:lstStyle/>
          <a:p>
            <a:endParaRPr lang="en-US" dirty="0"/>
          </a:p>
        </p:txBody>
      </p:sp>
      <p:pic>
        <p:nvPicPr>
          <p:cNvPr id="4" name="Picture 3" descr="Fishing two.jpg"/>
          <p:cNvPicPr>
            <a:picLocks noChangeAspect="1"/>
          </p:cNvPicPr>
          <p:nvPr/>
        </p:nvPicPr>
        <p:blipFill>
          <a:blip r:embed="rId2"/>
          <a:stretch>
            <a:fillRect/>
          </a:stretch>
        </p:blipFill>
        <p:spPr>
          <a:xfrm>
            <a:off x="2286000" y="2890758"/>
            <a:ext cx="3886200" cy="3967242"/>
          </a:xfrm>
          <a:prstGeom prst="rect">
            <a:avLst/>
          </a:prstGeom>
        </p:spPr>
      </p:pic>
    </p:spTree>
  </p:cSld>
  <p:clrMapOvr>
    <a:masterClrMapping/>
  </p:clrMapOvr>
  <p:transition spd="med">
    <p:rand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5410200"/>
            <a:ext cx="8839200" cy="1673352"/>
          </a:xfrm>
        </p:spPr>
        <p:txBody>
          <a:bodyPr/>
          <a:lstStyle/>
          <a:p>
            <a:pPr algn="ctr"/>
            <a:r>
              <a:rPr lang="en-US" dirty="0" smtClean="0"/>
              <a:t>       The Invitation Is Important!</a:t>
            </a:r>
            <a:endParaRPr lang="en-US" dirty="0"/>
          </a:p>
        </p:txBody>
      </p:sp>
      <p:sp>
        <p:nvSpPr>
          <p:cNvPr id="3" name="Subtitle 2"/>
          <p:cNvSpPr>
            <a:spLocks noGrp="1"/>
          </p:cNvSpPr>
          <p:nvPr>
            <p:ph type="subTitle" idx="1"/>
          </p:nvPr>
        </p:nvSpPr>
        <p:spPr>
          <a:xfrm>
            <a:off x="304800" y="533400"/>
            <a:ext cx="8305800" cy="4495800"/>
          </a:xfrm>
        </p:spPr>
        <p:txBody>
          <a:bodyPr>
            <a:noAutofit/>
          </a:bodyPr>
          <a:lstStyle/>
          <a:p>
            <a:r>
              <a:rPr lang="en-US" sz="2800" b="1" dirty="0" smtClean="0"/>
              <a:t>That public declaration does three things:</a:t>
            </a:r>
            <a:endParaRPr lang="en-US" sz="2800" dirty="0" smtClean="0"/>
          </a:p>
          <a:p>
            <a:r>
              <a:rPr lang="en-US" sz="2800" dirty="0" smtClean="0"/>
              <a:t>1. It helps to affirm to the new believer that they have actually made a real decision, rather than thinking it’s something they “felt emotionally”.</a:t>
            </a:r>
          </a:p>
          <a:p>
            <a:r>
              <a:rPr lang="en-US" sz="2800" dirty="0" smtClean="0"/>
              <a:t> </a:t>
            </a:r>
          </a:p>
          <a:p>
            <a:r>
              <a:rPr lang="en-US" sz="2800" dirty="0" smtClean="0"/>
              <a:t>2. It allows other believers to immediately pray with and counsel that individual.</a:t>
            </a:r>
          </a:p>
          <a:p>
            <a:r>
              <a:rPr lang="en-US" sz="2800" dirty="0" smtClean="0"/>
              <a:t> </a:t>
            </a:r>
          </a:p>
          <a:p>
            <a:r>
              <a:rPr lang="en-US" sz="2800" dirty="0" smtClean="0"/>
              <a:t>3.  It provides a mechanism to identify individuals who will need continued follow-up to become firmly grounded in their new faith. </a:t>
            </a:r>
            <a:endParaRPr lang="en-US" sz="2800" dirty="0"/>
          </a:p>
        </p:txBody>
      </p:sp>
      <p:pic>
        <p:nvPicPr>
          <p:cNvPr id="4098" name="Picture 2" descr="C:\Users\OTIS\AppData\Local\Microsoft\Windows\Temporary Internet Files\Content.IE5\U6CH8DGQ\MC900390996[1].wmf"/>
          <p:cNvPicPr>
            <a:picLocks noChangeAspect="1" noChangeArrowheads="1"/>
          </p:cNvPicPr>
          <p:nvPr/>
        </p:nvPicPr>
        <p:blipFill>
          <a:blip r:embed="rId2"/>
          <a:srcRect/>
          <a:stretch>
            <a:fillRect/>
          </a:stretch>
        </p:blipFill>
        <p:spPr bwMode="auto">
          <a:xfrm>
            <a:off x="304800" y="5410200"/>
            <a:ext cx="1293588" cy="1203960"/>
          </a:xfrm>
          <a:prstGeom prst="rect">
            <a:avLst/>
          </a:prstGeom>
          <a:noFill/>
        </p:spPr>
      </p:pic>
    </p:spTree>
  </p:cSld>
  <p:clrMapOvr>
    <a:masterClrMapping/>
  </p:clrMapOvr>
  <p:transition spd="med">
    <p:rand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141</TotalTime>
  <Words>960</Words>
  <Application>Microsoft Office PowerPoint</Application>
  <PresentationFormat>On-screen Show (4:3)</PresentationFormat>
  <Paragraphs>78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Module</vt:lpstr>
      <vt:lpstr>Leading Powerful Altar Calls</vt:lpstr>
      <vt:lpstr>The Reason for Extending                               a Public Invitation</vt:lpstr>
      <vt:lpstr>Scriptural Reasons</vt:lpstr>
      <vt:lpstr>Scriptural Reasons</vt:lpstr>
      <vt:lpstr>The Message Requires a Response</vt:lpstr>
      <vt:lpstr> And Jesus said unto them, Come ye after me, and I will make you to become fishers of men.                        Mark 1:17 (KJV)</vt:lpstr>
      <vt:lpstr>Never Go fishing Without Expectation</vt:lpstr>
      <vt:lpstr>Leading The Altar Call Is A Crucial Part of Successful Fishing</vt:lpstr>
      <vt:lpstr>       The Invitation Is Important!</vt:lpstr>
      <vt:lpstr>Prepare For The Invitation</vt:lpstr>
      <vt:lpstr>If You Prayerfully Prepare the Message, You Should Prayerfully Prepare for the Invitation! Be clear about what people are asked to do. </vt:lpstr>
      <vt:lpstr> Is this a call to Salvation?  Is this a call to Rededication?  Is this a call for the Assurance of Salvation?  Is this a call to special Prayer?    What response am I looking For? </vt:lpstr>
      <vt:lpstr>Prepare For The Invitation</vt:lpstr>
      <vt:lpstr>Prepare For The Invitation</vt:lpstr>
      <vt:lpstr>Call to a Public Commitment</vt:lpstr>
      <vt:lpstr>Invitational Models</vt:lpstr>
      <vt:lpstr>Suggestions for Gaining a Response </vt:lpstr>
      <vt:lpstr>Suggestions for Gaining a Response </vt:lpstr>
      <vt:lpstr>What If No One Responds?</vt:lpstr>
      <vt:lpstr>The Importance of Counseling    (Gender specific whenever possible)  The Need for Personal Workers   The Need for Inquiry Room  The Need for Training and Procedures</vt:lpstr>
    </vt:vector>
  </TitlesOfParts>
  <Company>Deftones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Leading Powerful Altar Calls</dc:title>
  <dc:creator>OTIS</dc:creator>
  <cp:lastModifiedBy>Otis McMillan</cp:lastModifiedBy>
  <cp:revision>18</cp:revision>
  <dcterms:created xsi:type="dcterms:W3CDTF">2014-06-07T14:03:53Z</dcterms:created>
  <dcterms:modified xsi:type="dcterms:W3CDTF">2017-12-07T16:46:15Z</dcterms:modified>
</cp:coreProperties>
</file>